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364" r:id="rId3"/>
    <p:sldId id="280" r:id="rId4"/>
    <p:sldId id="279" r:id="rId5"/>
    <p:sldId id="387" r:id="rId6"/>
    <p:sldId id="281" r:id="rId7"/>
    <p:sldId id="378" r:id="rId8"/>
    <p:sldId id="381" r:id="rId9"/>
    <p:sldId id="380" r:id="rId10"/>
    <p:sldId id="379" r:id="rId11"/>
    <p:sldId id="282" r:id="rId12"/>
    <p:sldId id="370" r:id="rId13"/>
    <p:sldId id="362" r:id="rId14"/>
    <p:sldId id="360" r:id="rId15"/>
    <p:sldId id="284" r:id="rId16"/>
    <p:sldId id="285" r:id="rId17"/>
    <p:sldId id="365" r:id="rId18"/>
    <p:sldId id="277" r:id="rId19"/>
    <p:sldId id="276" r:id="rId20"/>
    <p:sldId id="275" r:id="rId21"/>
    <p:sldId id="268" r:id="rId22"/>
    <p:sldId id="271" r:id="rId23"/>
    <p:sldId id="269" r:id="rId24"/>
    <p:sldId id="264" r:id="rId25"/>
    <p:sldId id="262" r:id="rId26"/>
    <p:sldId id="383" r:id="rId27"/>
    <p:sldId id="385" r:id="rId28"/>
    <p:sldId id="376" r:id="rId29"/>
    <p:sldId id="258" r:id="rId30"/>
    <p:sldId id="388" r:id="rId31"/>
    <p:sldId id="390" r:id="rId32"/>
    <p:sldId id="392" r:id="rId33"/>
    <p:sldId id="393" r:id="rId34"/>
    <p:sldId id="397" r:id="rId35"/>
    <p:sldId id="384" r:id="rId36"/>
    <p:sldId id="363" r:id="rId37"/>
    <p:sldId id="40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1Zb/+40KHbn3uIhFXZLEA==" hashData="2b5Ac721M40wFRKotWwM4z6C9PHxcIX4tpYxTR5msGrSpSvBEAGSKNy+7N2GXgJ31ghPLOatrjZ+AoJOc9dXn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9EC"/>
    <a:srgbClr val="A6A6A6"/>
    <a:srgbClr val="69696A"/>
    <a:srgbClr val="CACCCC"/>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6"/>
    <p:restoredTop sz="92875"/>
  </p:normalViewPr>
  <p:slideViewPr>
    <p:cSldViewPr snapToGrid="0">
      <p:cViewPr varScale="1">
        <p:scale>
          <a:sx n="131" d="100"/>
          <a:sy n="131" d="100"/>
        </p:scale>
        <p:origin x="632" y="176"/>
      </p:cViewPr>
      <p:guideLst/>
    </p:cSldViewPr>
  </p:slideViewPr>
  <p:outlineViewPr>
    <p:cViewPr>
      <p:scale>
        <a:sx n="33" d="100"/>
        <a:sy n="33" d="100"/>
      </p:scale>
      <p:origin x="0" y="-792"/>
    </p:cViewPr>
  </p:outlineViewPr>
  <p:notesTextViewPr>
    <p:cViewPr>
      <p:scale>
        <a:sx n="1" d="1"/>
        <a:sy n="1" d="1"/>
      </p:scale>
      <p:origin x="0" y="0"/>
    </p:cViewPr>
  </p:notesTextViewPr>
  <p:sorterViewPr>
    <p:cViewPr>
      <p:scale>
        <a:sx n="190" d="100"/>
        <a:sy n="190" d="100"/>
      </p:scale>
      <p:origin x="0" y="0"/>
    </p:cViewPr>
  </p:sorterViewPr>
  <p:notesViewPr>
    <p:cSldViewPr snapToGrid="0">
      <p:cViewPr>
        <p:scale>
          <a:sx n="160" d="100"/>
          <a:sy n="160" d="100"/>
        </p:scale>
        <p:origin x="2872" y="-128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524632-40E9-3E4C-A735-3910BD517F07}" type="datetimeFigureOut">
              <a:rPr lang="en-US" smtClean="0"/>
              <a:t>10/19/24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1E6E9-E2E0-D448-AFAC-95564CCCD60E}" type="slidenum">
              <a:rPr lang="en-US" smtClean="0"/>
              <a:t>‹#›</a:t>
            </a:fld>
            <a:endParaRPr lang="en-US"/>
          </a:p>
        </p:txBody>
      </p:sp>
    </p:spTree>
    <p:extLst>
      <p:ext uri="{BB962C8B-B14F-4D97-AF65-F5344CB8AC3E}">
        <p14:creationId xmlns:p14="http://schemas.microsoft.com/office/powerpoint/2010/main" val="176864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page for my talk at </a:t>
            </a:r>
            <a:r>
              <a:rPr lang="en-US" dirty="0" err="1"/>
              <a:t>Cyberhagen</a:t>
            </a:r>
            <a:r>
              <a:rPr lang="en-US" dirty="0"/>
              <a:t> 2024 in September 2024. </a:t>
            </a:r>
          </a:p>
          <a:p>
            <a:r>
              <a:rPr lang="en-US" dirty="0"/>
              <a:t>A link to slides will appear in my Link Tree: https://</a:t>
            </a:r>
            <a:r>
              <a:rPr lang="en-US" dirty="0" err="1"/>
              <a:t>linktr.ee</a:t>
            </a:r>
            <a:r>
              <a:rPr lang="en-US" dirty="0"/>
              <a:t>/</a:t>
            </a:r>
            <a:r>
              <a:rPr lang="en-US" dirty="0" err="1"/>
              <a:t>StephenCobb</a:t>
            </a:r>
            <a:endParaRPr lang="en-US" dirty="0"/>
          </a:p>
          <a:p>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1</a:t>
            </a:fld>
            <a:endParaRPr lang="en-US"/>
          </a:p>
        </p:txBody>
      </p:sp>
    </p:spTree>
    <p:extLst>
      <p:ext uri="{BB962C8B-B14F-4D97-AF65-F5344CB8AC3E}">
        <p14:creationId xmlns:p14="http://schemas.microsoft.com/office/powerpoint/2010/main" val="413986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Security frontline becomes cybercrime frontline as breached data fuels digitally-enabled scams and fraud.</a:t>
            </a:r>
          </a:p>
        </p:txBody>
      </p:sp>
      <p:sp>
        <p:nvSpPr>
          <p:cNvPr id="4" name="Slide Number Placeholder 3"/>
          <p:cNvSpPr>
            <a:spLocks noGrp="1"/>
          </p:cNvSpPr>
          <p:nvPr>
            <p:ph type="sldNum" sz="quarter" idx="5"/>
          </p:nvPr>
        </p:nvSpPr>
        <p:spPr/>
        <p:txBody>
          <a:bodyPr/>
          <a:lstStyle/>
          <a:p>
            <a:fld id="{AD41E6E9-E2E0-D448-AFAC-95564CCCD60E}" type="slidenum">
              <a:rPr lang="en-US" smtClean="0"/>
              <a:t>10</a:t>
            </a:fld>
            <a:endParaRPr lang="en-US"/>
          </a:p>
        </p:txBody>
      </p:sp>
    </p:spTree>
    <p:extLst>
      <p:ext uri="{BB962C8B-B14F-4D97-AF65-F5344CB8AC3E}">
        <p14:creationId xmlns:p14="http://schemas.microsoft.com/office/powerpoint/2010/main" val="3261482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UK government statistics, US AARP</a:t>
            </a:r>
          </a:p>
        </p:txBody>
      </p:sp>
      <p:sp>
        <p:nvSpPr>
          <p:cNvPr id="4" name="Slide Number Placeholder 3"/>
          <p:cNvSpPr>
            <a:spLocks noGrp="1"/>
          </p:cNvSpPr>
          <p:nvPr>
            <p:ph type="sldNum" sz="quarter" idx="5"/>
          </p:nvPr>
        </p:nvSpPr>
        <p:spPr/>
        <p:txBody>
          <a:bodyPr/>
          <a:lstStyle/>
          <a:p>
            <a:fld id="{AD41E6E9-E2E0-D448-AFAC-95564CCCD60E}" type="slidenum">
              <a:rPr lang="en-US" smtClean="0"/>
              <a:t>11</a:t>
            </a:fld>
            <a:endParaRPr lang="en-US"/>
          </a:p>
        </p:txBody>
      </p:sp>
    </p:spTree>
    <p:extLst>
      <p:ext uri="{BB962C8B-B14F-4D97-AF65-F5344CB8AC3E}">
        <p14:creationId xmlns:p14="http://schemas.microsoft.com/office/powerpoint/2010/main" val="98718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Stats from YouGov</a:t>
            </a:r>
          </a:p>
        </p:txBody>
      </p:sp>
      <p:sp>
        <p:nvSpPr>
          <p:cNvPr id="4" name="Slide Number Placeholder 3"/>
          <p:cNvSpPr>
            <a:spLocks noGrp="1"/>
          </p:cNvSpPr>
          <p:nvPr>
            <p:ph type="sldNum" sz="quarter" idx="5"/>
          </p:nvPr>
        </p:nvSpPr>
        <p:spPr/>
        <p:txBody>
          <a:bodyPr/>
          <a:lstStyle/>
          <a:p>
            <a:fld id="{AD41E6E9-E2E0-D448-AFAC-95564CCCD60E}" type="slidenum">
              <a:rPr lang="en-US" smtClean="0"/>
              <a:t>12</a:t>
            </a:fld>
            <a:endParaRPr lang="en-US"/>
          </a:p>
        </p:txBody>
      </p:sp>
    </p:spTree>
    <p:extLst>
      <p:ext uri="{BB962C8B-B14F-4D97-AF65-F5344CB8AC3E}">
        <p14:creationId xmlns:p14="http://schemas.microsoft.com/office/powerpoint/2010/main" val="4262135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Anti-Scam Alliance (GASA), in partnership with </a:t>
            </a:r>
            <a:r>
              <a:rPr lang="en-US" dirty="0" err="1"/>
              <a:t>BioCatch</a:t>
            </a:r>
            <a:r>
              <a:rPr lang="en-US" dirty="0"/>
              <a:t>: https://</a:t>
            </a:r>
            <a:r>
              <a:rPr lang="en-US" dirty="0" err="1"/>
              <a:t>ebrand.com</a:t>
            </a:r>
            <a:r>
              <a:rPr lang="en-US" dirty="0"/>
              <a:t>/blog/online-scams-in-</a:t>
            </a:r>
            <a:r>
              <a:rPr lang="en-US" dirty="0" err="1"/>
              <a:t>denmark</a:t>
            </a:r>
            <a:r>
              <a:rPr lang="en-US" dirty="0"/>
              <a:t>-new-report-reveals-the-latest-trends/</a:t>
            </a:r>
          </a:p>
        </p:txBody>
      </p:sp>
      <p:sp>
        <p:nvSpPr>
          <p:cNvPr id="4" name="Slide Number Placeholder 3"/>
          <p:cNvSpPr>
            <a:spLocks noGrp="1"/>
          </p:cNvSpPr>
          <p:nvPr>
            <p:ph type="sldNum" sz="quarter" idx="5"/>
          </p:nvPr>
        </p:nvSpPr>
        <p:spPr/>
        <p:txBody>
          <a:bodyPr/>
          <a:lstStyle/>
          <a:p>
            <a:fld id="{AD41E6E9-E2E0-D448-AFAC-95564CCCD60E}" type="slidenum">
              <a:rPr lang="en-US" smtClean="0"/>
              <a:t>13</a:t>
            </a:fld>
            <a:endParaRPr lang="en-US"/>
          </a:p>
        </p:txBody>
      </p:sp>
    </p:spTree>
    <p:extLst>
      <p:ext uri="{BB962C8B-B14F-4D97-AF65-F5344CB8AC3E}">
        <p14:creationId xmlns:p14="http://schemas.microsoft.com/office/powerpoint/2010/main" val="1473416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IC3 chart</a:t>
            </a:r>
          </a:p>
        </p:txBody>
      </p:sp>
      <p:sp>
        <p:nvSpPr>
          <p:cNvPr id="4" name="Slide Number Placeholder 3"/>
          <p:cNvSpPr>
            <a:spLocks noGrp="1"/>
          </p:cNvSpPr>
          <p:nvPr>
            <p:ph type="sldNum" sz="quarter" idx="5"/>
          </p:nvPr>
        </p:nvSpPr>
        <p:spPr/>
        <p:txBody>
          <a:bodyPr/>
          <a:lstStyle/>
          <a:p>
            <a:fld id="{55FB47CD-5E70-0A44-B225-36963BF43CD4}" type="slidenum">
              <a:rPr lang="en-US" smtClean="0"/>
              <a:t>14</a:t>
            </a:fld>
            <a:endParaRPr lang="en-US" dirty="0"/>
          </a:p>
        </p:txBody>
      </p:sp>
    </p:spTree>
    <p:extLst>
      <p:ext uri="{BB962C8B-B14F-4D97-AF65-F5344CB8AC3E}">
        <p14:creationId xmlns:p14="http://schemas.microsoft.com/office/powerpoint/2010/main" val="2200123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42424"/>
                </a:solidFill>
                <a:effectLst/>
                <a:latin typeface="source-serif-pro"/>
              </a:rPr>
              <a:t>Social value studies: “Following best-practice guidance from HM Treasury … and using an unbiased estimate of the impact of income on one’s life satisfaction (Fujiwara &amp; </a:t>
            </a:r>
            <a:r>
              <a:rPr lang="en-US" b="0" i="0" dirty="0" err="1">
                <a:solidFill>
                  <a:srgbClr val="242424"/>
                </a:solidFill>
                <a:effectLst/>
                <a:latin typeface="source-serif-pro"/>
              </a:rPr>
              <a:t>Dass</a:t>
            </a:r>
            <a:r>
              <a:rPr lang="en-US" b="0" i="0" dirty="0">
                <a:solidFill>
                  <a:srgbClr val="242424"/>
                </a:solidFill>
                <a:effectLst/>
                <a:latin typeface="source-serif-pro"/>
              </a:rPr>
              <a:t>, 2021).”</a:t>
            </a:r>
          </a:p>
          <a:p>
            <a:pPr algn="l"/>
            <a:endParaRPr lang="en-US" b="0" i="0" dirty="0">
              <a:solidFill>
                <a:srgbClr val="242424"/>
              </a:solidFill>
              <a:effectLst/>
              <a:latin typeface="source-serif-pro"/>
            </a:endParaRPr>
          </a:p>
          <a:p>
            <a:pPr algn="l"/>
            <a:r>
              <a:rPr lang="en-US" b="0" i="0" dirty="0">
                <a:solidFill>
                  <a:srgbClr val="242424"/>
                </a:solidFill>
                <a:effectLst/>
                <a:latin typeface="source-serif-pro"/>
              </a:rPr>
              <a:t>The </a:t>
            </a:r>
            <a:r>
              <a:rPr lang="en-US" b="0" i="0" dirty="0" err="1">
                <a:solidFill>
                  <a:srgbClr val="242424"/>
                </a:solidFill>
                <a:effectLst/>
                <a:latin typeface="source-serif-pro"/>
              </a:rPr>
              <a:t>Simetrica</a:t>
            </a:r>
            <a:r>
              <a:rPr lang="en-US" b="0" i="0" dirty="0">
                <a:solidFill>
                  <a:srgbClr val="242424"/>
                </a:solidFill>
                <a:effectLst/>
                <a:latin typeface="source-serif-pro"/>
              </a:rPr>
              <a:t>-Jacobs-Which research strongly indicates that “the average fraud victim would require £2,509 to compensate them for the loss in wellbeing that’s associated with being scammed.”</a:t>
            </a:r>
          </a:p>
          <a:p>
            <a:endParaRPr lang="en-US" dirty="0"/>
          </a:p>
          <a:p>
            <a:pPr algn="ctr"/>
            <a:r>
              <a:rPr lang="en-US" b="1" i="0" dirty="0">
                <a:solidFill>
                  <a:srgbClr val="041435"/>
                </a:solidFill>
                <a:effectLst/>
                <a:latin typeface="Fredoka"/>
              </a:rPr>
              <a:t>Mental Health: The Importance of Resilient Cyber Leaders (N)</a:t>
            </a:r>
            <a:endParaRPr lang="en-US" b="1" i="0" dirty="0">
              <a:solidFill>
                <a:srgbClr val="16181A"/>
              </a:solidFill>
              <a:effectLst/>
              <a:latin typeface="Fredoka"/>
            </a:endParaRPr>
          </a:p>
          <a:p>
            <a:pPr algn="ctr"/>
            <a:r>
              <a:rPr lang="en-US" b="0" i="1" dirty="0">
                <a:solidFill>
                  <a:srgbClr val="16181A"/>
                </a:solidFill>
                <a:effectLst/>
                <a:latin typeface="Fredoka"/>
              </a:rPr>
              <a:t>Camilla </a:t>
            </a:r>
            <a:r>
              <a:rPr lang="en-US" b="0" i="1" dirty="0" err="1">
                <a:solidFill>
                  <a:srgbClr val="16181A"/>
                </a:solidFill>
                <a:effectLst/>
                <a:latin typeface="Fredoka"/>
              </a:rPr>
              <a:t>Treschow</a:t>
            </a:r>
            <a:br>
              <a:rPr lang="en-US" b="0" i="1" dirty="0">
                <a:solidFill>
                  <a:srgbClr val="16181A"/>
                </a:solidFill>
                <a:effectLst/>
                <a:latin typeface="Fredoka"/>
              </a:rPr>
            </a:br>
            <a:r>
              <a:rPr lang="en-US" b="0" i="1" dirty="0" err="1">
                <a:solidFill>
                  <a:srgbClr val="1A2026"/>
                </a:solidFill>
                <a:effectLst/>
                <a:latin typeface="Fredoka"/>
              </a:rPr>
              <a:t>Treschow&amp;Son</a:t>
            </a:r>
            <a:endParaRPr lang="en-US" b="0" i="0" dirty="0">
              <a:solidFill>
                <a:srgbClr val="16181A"/>
              </a:solidFill>
              <a:effectLst/>
              <a:latin typeface="Fredoka"/>
            </a:endParaRPr>
          </a:p>
          <a:p>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15</a:t>
            </a:fld>
            <a:endParaRPr lang="en-US"/>
          </a:p>
        </p:txBody>
      </p:sp>
    </p:spTree>
    <p:extLst>
      <p:ext uri="{BB962C8B-B14F-4D97-AF65-F5344CB8AC3E}">
        <p14:creationId xmlns:p14="http://schemas.microsoft.com/office/powerpoint/2010/main" val="3340683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Associations between dimensions of the social environment and cardiometabolic risk factors: Systematic review and meta-analysis</a:t>
            </a:r>
          </a:p>
          <a:p>
            <a:pPr lvl="1"/>
            <a:r>
              <a:rPr lang="en-US" dirty="0"/>
              <a:t>Abreu et al., 2024, Netherlands </a:t>
            </a:r>
          </a:p>
          <a:p>
            <a:pPr lvl="1"/>
            <a:r>
              <a:rPr lang="en-US" dirty="0"/>
              <a:t>SSM - Population Health</a:t>
            </a:r>
          </a:p>
          <a:p>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16</a:t>
            </a:fld>
            <a:endParaRPr lang="en-US"/>
          </a:p>
        </p:txBody>
      </p:sp>
    </p:spTree>
    <p:extLst>
      <p:ext uri="{BB962C8B-B14F-4D97-AF65-F5344CB8AC3E}">
        <p14:creationId xmlns:p14="http://schemas.microsoft.com/office/powerpoint/2010/main" val="1137824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07C9A"/>
                </a:solidFill>
                <a:effectLst/>
                <a:latin typeface="LTUnivers"/>
              </a:rPr>
              <a:t>Source: Health Foundation analysis of Police UK, street-level crime data, England, 2023; Office for National Statistics, Life Expectancy at Birth for Middle layer Super Output Areas (MSOAs), England, 2016–20; Office for National Statistics, Mid-Year Population Estimates for Middle layer Super Output Areas, UK, 2020</a:t>
            </a:r>
          </a:p>
          <a:p>
            <a:pPr algn="l"/>
            <a:br>
              <a:rPr lang="en-US" dirty="0"/>
            </a:br>
            <a:r>
              <a:rPr lang="en-US" b="0" i="0" dirty="0">
                <a:solidFill>
                  <a:srgbClr val="407C9A"/>
                </a:solidFill>
                <a:effectLst/>
                <a:latin typeface="LTUnivers"/>
              </a:rPr>
              <a:t>Note: Greater Manchester and Devon &amp; Cornwall Police Force Areas have been excluded from the analysis as they have not provided 2023 data.</a:t>
            </a:r>
          </a:p>
        </p:txBody>
      </p:sp>
      <p:sp>
        <p:nvSpPr>
          <p:cNvPr id="4" name="Slide Number Placeholder 3"/>
          <p:cNvSpPr>
            <a:spLocks noGrp="1"/>
          </p:cNvSpPr>
          <p:nvPr>
            <p:ph type="sldNum" sz="quarter" idx="5"/>
          </p:nvPr>
        </p:nvSpPr>
        <p:spPr/>
        <p:txBody>
          <a:bodyPr/>
          <a:lstStyle/>
          <a:p>
            <a:fld id="{AD41E6E9-E2E0-D448-AFAC-95564CCCD60E}" type="slidenum">
              <a:rPr lang="en-US" smtClean="0"/>
              <a:t>17</a:t>
            </a:fld>
            <a:endParaRPr lang="en-US"/>
          </a:p>
        </p:txBody>
      </p:sp>
    </p:spTree>
    <p:extLst>
      <p:ext uri="{BB962C8B-B14F-4D97-AF65-F5344CB8AC3E}">
        <p14:creationId xmlns:p14="http://schemas.microsoft.com/office/powerpoint/2010/main" val="50645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“Beyond the immediate and often tragic results of crime for victims and their families, crime has broader negative implications for residents of urban neighborhoods who must negotiate potentially dangerous environments. Although challenging to </a:t>
            </a:r>
            <a:r>
              <a:rPr lang="en-US" sz="1200" kern="100" dirty="0" err="1">
                <a:effectLst/>
                <a:latin typeface="Calibri" panose="020F0502020204030204" pitchFamily="34" charset="0"/>
                <a:ea typeface="Calibri" panose="020F0502020204030204" pitchFamily="34" charset="0"/>
                <a:cs typeface="Times New Roman" panose="02020603050405020304" pitchFamily="18" charset="0"/>
              </a:rPr>
              <a:t>investi</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gate, evidence of environmental stress effects on a variety of health outcomes is mounting. Uncovering the processes by which crime and other sources of environmental stress shape inequalities in health will be an important next step in the ongoing effort to remedy pervasive social inequities in population health”</a:t>
            </a:r>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18</a:t>
            </a:fld>
            <a:endParaRPr lang="en-US"/>
          </a:p>
        </p:txBody>
      </p:sp>
    </p:spTree>
    <p:extLst>
      <p:ext uri="{BB962C8B-B14F-4D97-AF65-F5344CB8AC3E}">
        <p14:creationId xmlns:p14="http://schemas.microsoft.com/office/powerpoint/2010/main" val="2378048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41E6E9-E2E0-D448-AFAC-95564CCCD60E}" type="slidenum">
              <a:rPr lang="en-US" smtClean="0"/>
              <a:t>19</a:t>
            </a:fld>
            <a:endParaRPr lang="en-US"/>
          </a:p>
        </p:txBody>
      </p:sp>
    </p:spTree>
    <p:extLst>
      <p:ext uri="{BB962C8B-B14F-4D97-AF65-F5344CB8AC3E}">
        <p14:creationId xmlns:p14="http://schemas.microsoft.com/office/powerpoint/2010/main" val="19990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assertions of the talk in four points</a:t>
            </a:r>
          </a:p>
        </p:txBody>
      </p:sp>
      <p:sp>
        <p:nvSpPr>
          <p:cNvPr id="4" name="Slide Number Placeholder 3"/>
          <p:cNvSpPr>
            <a:spLocks noGrp="1"/>
          </p:cNvSpPr>
          <p:nvPr>
            <p:ph type="sldNum" sz="quarter" idx="5"/>
          </p:nvPr>
        </p:nvSpPr>
        <p:spPr/>
        <p:txBody>
          <a:bodyPr/>
          <a:lstStyle/>
          <a:p>
            <a:fld id="{AD41E6E9-E2E0-D448-AFAC-95564CCCD60E}" type="slidenum">
              <a:rPr lang="en-US" smtClean="0"/>
              <a:t>2</a:t>
            </a:fld>
            <a:endParaRPr lang="en-US"/>
          </a:p>
        </p:txBody>
      </p:sp>
    </p:spTree>
    <p:extLst>
      <p:ext uri="{BB962C8B-B14F-4D97-AF65-F5344CB8AC3E}">
        <p14:creationId xmlns:p14="http://schemas.microsoft.com/office/powerpoint/2010/main" val="2825813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study took advantage of a unique natural experiment in which refugees to Denmark were assigned to neighborhoods with different levels of socioeconomic disadvantage. From 1986 to 1998, the Danish government dispersed tens of thousands of incoming refugees across the country in an arbitrary fashion, conditional on observed characteristics, to avoid overcrowding in major cities. We employed unique population-level data spanning 3 decades from Denmark’s population and health registers. We tested the hypothesis that neighborhood socioeconomic disadvantage is associated with increased risk of CVD risk factors, myocardial infarction, and stroke across the life course among resettled refugees.]</a:t>
            </a:r>
          </a:p>
          <a:p>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20</a:t>
            </a:fld>
            <a:endParaRPr lang="en-US"/>
          </a:p>
        </p:txBody>
      </p:sp>
    </p:spTree>
    <p:extLst>
      <p:ext uri="{BB962C8B-B14F-4D97-AF65-F5344CB8AC3E}">
        <p14:creationId xmlns:p14="http://schemas.microsoft.com/office/powerpoint/2010/main" val="7714045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21</a:t>
            </a:fld>
            <a:endParaRPr lang="en-US"/>
          </a:p>
        </p:txBody>
      </p:sp>
    </p:spTree>
    <p:extLst>
      <p:ext uri="{BB962C8B-B14F-4D97-AF65-F5344CB8AC3E}">
        <p14:creationId xmlns:p14="http://schemas.microsoft.com/office/powerpoint/2010/main" val="21087570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[cardiometabolic risk conditions like metabolic syndrome, a clustering of factors (including for instance obesity, high blood pressure and </a:t>
            </a:r>
            <a:r>
              <a:rPr lang="en-US" dirty="0" err="1"/>
              <a:t>dyslipidaemia</a:t>
            </a:r>
            <a:r>
              <a:rPr lang="en-US" dirty="0"/>
              <a:t>) predictive of cardiovascular and metabolic diseases]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confirm the importance of including objective and perceived measures of environmental expo- sures, in this case crime, when examining relations with health outcomes…Social policy and public health strategies targeting crime reduction, as well as strategies to increase perceptions of safety, have potential to contribute to improved cardiometabolic outcomes.</a:t>
            </a:r>
          </a:p>
          <a:p>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22</a:t>
            </a:fld>
            <a:endParaRPr lang="en-US"/>
          </a:p>
        </p:txBody>
      </p:sp>
    </p:spTree>
    <p:extLst>
      <p:ext uri="{BB962C8B-B14F-4D97-AF65-F5344CB8AC3E}">
        <p14:creationId xmlns:p14="http://schemas.microsoft.com/office/powerpoint/2010/main" val="2466656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Signposting ways to improve response by studying the problem</a:t>
            </a:r>
          </a:p>
        </p:txBody>
      </p:sp>
      <p:sp>
        <p:nvSpPr>
          <p:cNvPr id="4" name="Slide Number Placeholder 3"/>
          <p:cNvSpPr>
            <a:spLocks noGrp="1"/>
          </p:cNvSpPr>
          <p:nvPr>
            <p:ph type="sldNum" sz="quarter" idx="5"/>
          </p:nvPr>
        </p:nvSpPr>
        <p:spPr/>
        <p:txBody>
          <a:bodyPr/>
          <a:lstStyle/>
          <a:p>
            <a:fld id="{AD41E6E9-E2E0-D448-AFAC-95564CCCD60E}" type="slidenum">
              <a:rPr lang="en-US" smtClean="0"/>
              <a:t>23</a:t>
            </a:fld>
            <a:endParaRPr lang="en-US"/>
          </a:p>
        </p:txBody>
      </p:sp>
    </p:spTree>
    <p:extLst>
      <p:ext uri="{BB962C8B-B14F-4D97-AF65-F5344CB8AC3E}">
        <p14:creationId xmlns:p14="http://schemas.microsoft.com/office/powerpoint/2010/main" val="741229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35063"/>
            <a:ext cx="5486400" cy="3086100"/>
          </a:xfrm>
        </p:spPr>
      </p:sp>
      <p:sp>
        <p:nvSpPr>
          <p:cNvPr id="3" name="Notes Placeholder 2"/>
          <p:cNvSpPr>
            <a:spLocks noGrp="1"/>
          </p:cNvSpPr>
          <p:nvPr>
            <p:ph type="body" idx="1"/>
          </p:nvPr>
        </p:nvSpPr>
        <p:spPr/>
        <p:txBody>
          <a:bodyPr/>
          <a:lstStyle/>
          <a:p>
            <a:r>
              <a:rPr lang="en-US" b="0" i="0" dirty="0">
                <a:solidFill>
                  <a:srgbClr val="001D35"/>
                </a:solidFill>
                <a:effectLst/>
                <a:latin typeface="Google Sans"/>
              </a:rPr>
              <a:t>The broken windows theory is a criminology theory that suggests that visible signs of disorder and crime can lead to more of the same, including serious crimes. The theory was proposed in 1982 by James Q. Wilson and George </a:t>
            </a:r>
            <a:r>
              <a:rPr lang="en-US" b="0" i="0" dirty="0" err="1">
                <a:solidFill>
                  <a:srgbClr val="001D35"/>
                </a:solidFill>
                <a:effectLst/>
                <a:latin typeface="Google Sans"/>
              </a:rPr>
              <a:t>Kelling</a:t>
            </a:r>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24</a:t>
            </a:fld>
            <a:endParaRPr lang="en-US"/>
          </a:p>
        </p:txBody>
      </p:sp>
    </p:spTree>
    <p:extLst>
      <p:ext uri="{BB962C8B-B14F-4D97-AF65-F5344CB8AC3E}">
        <p14:creationId xmlns:p14="http://schemas.microsoft.com/office/powerpoint/2010/main" val="3899974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Online is a stressful place to be</a:t>
            </a:r>
          </a:p>
        </p:txBody>
      </p:sp>
      <p:sp>
        <p:nvSpPr>
          <p:cNvPr id="4" name="Slide Number Placeholder 3"/>
          <p:cNvSpPr>
            <a:spLocks noGrp="1"/>
          </p:cNvSpPr>
          <p:nvPr>
            <p:ph type="sldNum" sz="quarter" idx="5"/>
          </p:nvPr>
        </p:nvSpPr>
        <p:spPr/>
        <p:txBody>
          <a:bodyPr/>
          <a:lstStyle/>
          <a:p>
            <a:fld id="{AD41E6E9-E2E0-D448-AFAC-95564CCCD60E}" type="slidenum">
              <a:rPr lang="en-US" smtClean="0"/>
              <a:t>25</a:t>
            </a:fld>
            <a:endParaRPr lang="en-US"/>
          </a:p>
        </p:txBody>
      </p:sp>
    </p:spTree>
    <p:extLst>
      <p:ext uri="{BB962C8B-B14F-4D97-AF65-F5344CB8AC3E}">
        <p14:creationId xmlns:p14="http://schemas.microsoft.com/office/powerpoint/2010/main" val="1957451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the security measures and warnings and awareness add to the stress.</a:t>
            </a:r>
          </a:p>
        </p:txBody>
      </p:sp>
      <p:sp>
        <p:nvSpPr>
          <p:cNvPr id="4" name="Slide Number Placeholder 3"/>
          <p:cNvSpPr>
            <a:spLocks noGrp="1"/>
          </p:cNvSpPr>
          <p:nvPr>
            <p:ph type="sldNum" sz="quarter" idx="5"/>
          </p:nvPr>
        </p:nvSpPr>
        <p:spPr/>
        <p:txBody>
          <a:bodyPr/>
          <a:lstStyle/>
          <a:p>
            <a:fld id="{AD41E6E9-E2E0-D448-AFAC-95564CCCD60E}" type="slidenum">
              <a:rPr lang="en-US" smtClean="0"/>
              <a:t>26</a:t>
            </a:fld>
            <a:endParaRPr lang="en-US"/>
          </a:p>
        </p:txBody>
      </p:sp>
    </p:spTree>
    <p:extLst>
      <p:ext uri="{BB962C8B-B14F-4D97-AF65-F5344CB8AC3E}">
        <p14:creationId xmlns:p14="http://schemas.microsoft.com/office/powerpoint/2010/main" val="476255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41E6E9-E2E0-D448-AFAC-95564CCCD60E}" type="slidenum">
              <a:rPr lang="en-US" smtClean="0"/>
              <a:t>27</a:t>
            </a:fld>
            <a:endParaRPr lang="en-US"/>
          </a:p>
        </p:txBody>
      </p:sp>
    </p:spTree>
    <p:extLst>
      <p:ext uri="{BB962C8B-B14F-4D97-AF65-F5344CB8AC3E}">
        <p14:creationId xmlns:p14="http://schemas.microsoft.com/office/powerpoint/2010/main" val="1105717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Cybercrime causes widespread harm to all.</a:t>
            </a:r>
          </a:p>
          <a:p>
            <a:r>
              <a:rPr lang="en-US" dirty="0"/>
              <a:t>Cybersecurity failures fuel cybercrime</a:t>
            </a:r>
          </a:p>
          <a:p>
            <a:r>
              <a:rPr lang="en-US" dirty="0"/>
              <a:t>* Making people go online creates a duty of care, see: https://</a:t>
            </a:r>
            <a:r>
              <a:rPr lang="en-US" dirty="0" err="1"/>
              <a:t>zcobb.medium.com</a:t>
            </a:r>
            <a:r>
              <a:rPr lang="en-US" dirty="0"/>
              <a:t>/do-online-access-imperatives-violate-duty-of-care-19ac155e8857</a:t>
            </a:r>
          </a:p>
        </p:txBody>
      </p:sp>
      <p:sp>
        <p:nvSpPr>
          <p:cNvPr id="4" name="Slide Number Placeholder 3"/>
          <p:cNvSpPr>
            <a:spLocks noGrp="1"/>
          </p:cNvSpPr>
          <p:nvPr>
            <p:ph type="sldNum" sz="quarter" idx="5"/>
          </p:nvPr>
        </p:nvSpPr>
        <p:spPr/>
        <p:txBody>
          <a:bodyPr/>
          <a:lstStyle/>
          <a:p>
            <a:fld id="{AD41E6E9-E2E0-D448-AFAC-95564CCCD60E}" type="slidenum">
              <a:rPr lang="en-US" smtClean="0"/>
              <a:t>28</a:t>
            </a:fld>
            <a:endParaRPr lang="en-US"/>
          </a:p>
        </p:txBody>
      </p:sp>
    </p:spTree>
    <p:extLst>
      <p:ext uri="{BB962C8B-B14F-4D97-AF65-F5344CB8AC3E}">
        <p14:creationId xmlns:p14="http://schemas.microsoft.com/office/powerpoint/2010/main" val="149068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29</a:t>
            </a:fld>
            <a:endParaRPr lang="en-US"/>
          </a:p>
        </p:txBody>
      </p:sp>
    </p:spTree>
    <p:extLst>
      <p:ext uri="{BB962C8B-B14F-4D97-AF65-F5344CB8AC3E}">
        <p14:creationId xmlns:p14="http://schemas.microsoft.com/office/powerpoint/2010/main" val="2017592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January 1996 to July 1997, I spoke at 10 conferences</a:t>
            </a:r>
          </a:p>
        </p:txBody>
      </p:sp>
      <p:sp>
        <p:nvSpPr>
          <p:cNvPr id="4" name="Slide Number Placeholder 3"/>
          <p:cNvSpPr>
            <a:spLocks noGrp="1"/>
          </p:cNvSpPr>
          <p:nvPr>
            <p:ph type="sldNum" sz="quarter" idx="5"/>
          </p:nvPr>
        </p:nvSpPr>
        <p:spPr/>
        <p:txBody>
          <a:bodyPr/>
          <a:lstStyle/>
          <a:p>
            <a:fld id="{AD41E6E9-E2E0-D448-AFAC-95564CCCD60E}" type="slidenum">
              <a:rPr lang="en-US" smtClean="0"/>
              <a:t>3</a:t>
            </a:fld>
            <a:endParaRPr lang="en-US"/>
          </a:p>
        </p:txBody>
      </p:sp>
    </p:spTree>
    <p:extLst>
      <p:ext uri="{BB962C8B-B14F-4D97-AF65-F5344CB8AC3E}">
        <p14:creationId xmlns:p14="http://schemas.microsoft.com/office/powerpoint/2010/main" val="1290596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the exposome illustrated by Martine </a:t>
            </a:r>
            <a:r>
              <a:rPr lang="en-US" dirty="0" err="1"/>
              <a:t>Vrijheid</a:t>
            </a:r>
            <a:r>
              <a:rPr lang="en-US" dirty="0"/>
              <a:t> Research Professor Barcelona Institute for Global Health in Thorax journal, 2014;69:876–878, Copyright © BMJ Publishing Group Ltd &amp; British Thoracic Society. All rights reserved</a:t>
            </a:r>
          </a:p>
        </p:txBody>
      </p:sp>
      <p:sp>
        <p:nvSpPr>
          <p:cNvPr id="4" name="Slide Number Placeholder 3"/>
          <p:cNvSpPr>
            <a:spLocks noGrp="1"/>
          </p:cNvSpPr>
          <p:nvPr>
            <p:ph type="sldNum" sz="quarter" idx="5"/>
          </p:nvPr>
        </p:nvSpPr>
        <p:spPr/>
        <p:txBody>
          <a:bodyPr/>
          <a:lstStyle/>
          <a:p>
            <a:fld id="{AD41E6E9-E2E0-D448-AFAC-95564CCCD60E}" type="slidenum">
              <a:rPr lang="en-US" smtClean="0"/>
              <a:t>30</a:t>
            </a:fld>
            <a:endParaRPr lang="en-US"/>
          </a:p>
        </p:txBody>
      </p:sp>
    </p:spTree>
    <p:extLst>
      <p:ext uri="{BB962C8B-B14F-4D97-AF65-F5344CB8AC3E}">
        <p14:creationId xmlns:p14="http://schemas.microsoft.com/office/powerpoint/2010/main" val="2323818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concept of the exposome as illustrated by Martine </a:t>
            </a:r>
            <a:r>
              <a:rPr lang="en-US" dirty="0" err="1"/>
              <a:t>Vrijheid</a:t>
            </a:r>
            <a:r>
              <a:rPr lang="en-US" dirty="0"/>
              <a:t> Research Professor Barcelona Institute for Global Health in Thorax journal, 2014;69:876–878, Copyright © BMJ Publishing Group Ltd &amp; British Thoracic Society. All rights reserved.</a:t>
            </a:r>
          </a:p>
          <a:p>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31</a:t>
            </a:fld>
            <a:endParaRPr lang="en-US"/>
          </a:p>
        </p:txBody>
      </p:sp>
    </p:spTree>
    <p:extLst>
      <p:ext uri="{BB962C8B-B14F-4D97-AF65-F5344CB8AC3E}">
        <p14:creationId xmlns:p14="http://schemas.microsoft.com/office/powerpoint/2010/main" val="1513550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41E6E9-E2E0-D448-AFAC-95564CCCD60E}" type="slidenum">
              <a:rPr lang="en-US" smtClean="0"/>
              <a:t>32</a:t>
            </a:fld>
            <a:endParaRPr lang="en-US"/>
          </a:p>
        </p:txBody>
      </p:sp>
    </p:spTree>
    <p:extLst>
      <p:ext uri="{BB962C8B-B14F-4D97-AF65-F5344CB8AC3E}">
        <p14:creationId xmlns:p14="http://schemas.microsoft.com/office/powerpoint/2010/main" val="40757145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 of Commons Justice Committee Fraud and the Justice System Fourth Report of Session 2022–23</a:t>
            </a:r>
          </a:p>
          <a:p>
            <a:r>
              <a:rPr lang="en-US" dirty="0"/>
              <a:t>https://</a:t>
            </a:r>
            <a:r>
              <a:rPr lang="en-US" dirty="0" err="1"/>
              <a:t>www.skadden.com</a:t>
            </a:r>
            <a:r>
              <a:rPr lang="en-US" dirty="0"/>
              <a:t>/insights/publications/2024/09/new-failure-to-prevent-fraud-offence</a:t>
            </a:r>
          </a:p>
        </p:txBody>
      </p:sp>
      <p:sp>
        <p:nvSpPr>
          <p:cNvPr id="4" name="Slide Number Placeholder 3"/>
          <p:cNvSpPr>
            <a:spLocks noGrp="1"/>
          </p:cNvSpPr>
          <p:nvPr>
            <p:ph type="sldNum" sz="quarter" idx="5"/>
          </p:nvPr>
        </p:nvSpPr>
        <p:spPr/>
        <p:txBody>
          <a:bodyPr/>
          <a:lstStyle/>
          <a:p>
            <a:fld id="{55FB47CD-5E70-0A44-B225-36963BF43CD4}" type="slidenum">
              <a:rPr lang="en-US" smtClean="0"/>
              <a:t>33</a:t>
            </a:fld>
            <a:endParaRPr lang="en-US" dirty="0"/>
          </a:p>
        </p:txBody>
      </p:sp>
    </p:spTree>
    <p:extLst>
      <p:ext uri="{BB962C8B-B14F-4D97-AF65-F5344CB8AC3E}">
        <p14:creationId xmlns:p14="http://schemas.microsoft.com/office/powerpoint/2010/main" val="2511381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https://www.blackcountryradio.co.uk/news/local-headlines/dudley-scams-unit-has-saved-9million-from-falling-into-the-hands-of-financial-criminals/</a:t>
            </a:r>
          </a:p>
        </p:txBody>
      </p:sp>
      <p:sp>
        <p:nvSpPr>
          <p:cNvPr id="4" name="Slide Number Placeholder 3"/>
          <p:cNvSpPr>
            <a:spLocks noGrp="1"/>
          </p:cNvSpPr>
          <p:nvPr>
            <p:ph type="sldNum" sz="quarter" idx="5"/>
          </p:nvPr>
        </p:nvSpPr>
        <p:spPr/>
        <p:txBody>
          <a:bodyPr/>
          <a:lstStyle/>
          <a:p>
            <a:fld id="{55FB47CD-5E70-0A44-B225-36963BF43CD4}" type="slidenum">
              <a:rPr lang="en-US" smtClean="0"/>
              <a:t>34</a:t>
            </a:fld>
            <a:endParaRPr lang="en-US" dirty="0"/>
          </a:p>
        </p:txBody>
      </p:sp>
    </p:spTree>
    <p:extLst>
      <p:ext uri="{BB962C8B-B14F-4D97-AF65-F5344CB8AC3E}">
        <p14:creationId xmlns:p14="http://schemas.microsoft.com/office/powerpoint/2010/main" val="32698323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41E6E9-E2E0-D448-AFAC-95564CCCD60E}" type="slidenum">
              <a:rPr lang="en-US" smtClean="0"/>
              <a:t>35</a:t>
            </a:fld>
            <a:endParaRPr lang="en-US"/>
          </a:p>
        </p:txBody>
      </p:sp>
    </p:spTree>
    <p:extLst>
      <p:ext uri="{BB962C8B-B14F-4D97-AF65-F5344CB8AC3E}">
        <p14:creationId xmlns:p14="http://schemas.microsoft.com/office/powerpoint/2010/main" val="1128116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In my 1996 whitepaper on Security in e-Commerce, I said “the need to promote ethical behavior in all aspects of business and personal life will remain a priority if we are not to cripple powerful new technology with ancient human weaknesses”</a:t>
            </a:r>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36</a:t>
            </a:fld>
            <a:endParaRPr lang="en-US"/>
          </a:p>
        </p:txBody>
      </p:sp>
    </p:spTree>
    <p:extLst>
      <p:ext uri="{BB962C8B-B14F-4D97-AF65-F5344CB8AC3E}">
        <p14:creationId xmlns:p14="http://schemas.microsoft.com/office/powerpoint/2010/main" val="124802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IBM PC was small enough to steal, and pricey enough to motivate thieves, validating the predictions of Felson and Cohen and their Routine Activity Theory of crime:  Crime happens convergence of motivated offender, suitable target, absence of capable guardian.</a:t>
            </a:r>
          </a:p>
          <a:p>
            <a:r>
              <a:rPr lang="en-US" dirty="0"/>
              <a:t>An IBM PC with a monitor, two floppy disk drives, and a printer in 1982 would have cost approximately </a:t>
            </a:r>
            <a:r>
              <a:rPr lang="en-US" b="1" dirty="0"/>
              <a:t>$3,480</a:t>
            </a:r>
            <a:r>
              <a:rPr lang="en-US" dirty="0"/>
              <a:t>. This was a considerable amount of money at the time, equivalent to about </a:t>
            </a:r>
            <a:r>
              <a:rPr lang="en-US" b="1" dirty="0"/>
              <a:t>$11,000</a:t>
            </a:r>
            <a:r>
              <a:rPr lang="en-US" dirty="0"/>
              <a:t> today, adjusted for inflation.</a:t>
            </a:r>
          </a:p>
          <a:p>
            <a:r>
              <a:rPr lang="en-US" dirty="0"/>
              <a:t>The storage capacity of a 5.25 inch floppy disk back then, with version 1.0 of PC DOS (1981), was 160 KB on one side. DOS 1.1 in 1982 allowed storage on both sides of the disk = 320 KB. In 1983, DOS 2.0 supported 360 KB on a double-sided.</a:t>
            </a:r>
          </a:p>
          <a:p>
            <a:endParaRPr lang="en-US" dirty="0"/>
          </a:p>
        </p:txBody>
      </p:sp>
      <p:sp>
        <p:nvSpPr>
          <p:cNvPr id="4" name="Slide Number Placeholder 3"/>
          <p:cNvSpPr>
            <a:spLocks noGrp="1"/>
          </p:cNvSpPr>
          <p:nvPr>
            <p:ph type="sldNum" sz="quarter" idx="5"/>
          </p:nvPr>
        </p:nvSpPr>
        <p:spPr/>
        <p:txBody>
          <a:bodyPr/>
          <a:lstStyle/>
          <a:p>
            <a:fld id="{AD41E6E9-E2E0-D448-AFAC-95564CCCD60E}" type="slidenum">
              <a:rPr lang="en-US" smtClean="0"/>
              <a:t>4</a:t>
            </a:fld>
            <a:endParaRPr lang="en-US"/>
          </a:p>
        </p:txBody>
      </p:sp>
    </p:spTree>
    <p:extLst>
      <p:ext uri="{BB962C8B-B14F-4D97-AF65-F5344CB8AC3E}">
        <p14:creationId xmlns:p14="http://schemas.microsoft.com/office/powerpoint/2010/main" val="989943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Selected list of “frontlines” on which I have worked.</a:t>
            </a:r>
          </a:p>
        </p:txBody>
      </p:sp>
      <p:sp>
        <p:nvSpPr>
          <p:cNvPr id="4" name="Slide Number Placeholder 3"/>
          <p:cNvSpPr>
            <a:spLocks noGrp="1"/>
          </p:cNvSpPr>
          <p:nvPr>
            <p:ph type="sldNum" sz="quarter" idx="5"/>
          </p:nvPr>
        </p:nvSpPr>
        <p:spPr/>
        <p:txBody>
          <a:bodyPr/>
          <a:lstStyle/>
          <a:p>
            <a:fld id="{AD41E6E9-E2E0-D448-AFAC-95564CCCD60E}" type="slidenum">
              <a:rPr lang="en-US" smtClean="0"/>
              <a:t>5</a:t>
            </a:fld>
            <a:endParaRPr lang="en-US"/>
          </a:p>
        </p:txBody>
      </p:sp>
    </p:spTree>
    <p:extLst>
      <p:ext uri="{BB962C8B-B14F-4D97-AF65-F5344CB8AC3E}">
        <p14:creationId xmlns:p14="http://schemas.microsoft.com/office/powerpoint/2010/main" val="808502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System Security frontline: Network Operations Center</a:t>
            </a:r>
          </a:p>
        </p:txBody>
      </p:sp>
      <p:sp>
        <p:nvSpPr>
          <p:cNvPr id="4" name="Slide Number Placeholder 3"/>
          <p:cNvSpPr>
            <a:spLocks noGrp="1"/>
          </p:cNvSpPr>
          <p:nvPr>
            <p:ph type="sldNum" sz="quarter" idx="5"/>
          </p:nvPr>
        </p:nvSpPr>
        <p:spPr/>
        <p:txBody>
          <a:bodyPr/>
          <a:lstStyle/>
          <a:p>
            <a:fld id="{AD41E6E9-E2E0-D448-AFAC-95564CCCD60E}" type="slidenum">
              <a:rPr lang="en-US" smtClean="0"/>
              <a:t>6</a:t>
            </a:fld>
            <a:endParaRPr lang="en-US"/>
          </a:p>
        </p:txBody>
      </p:sp>
    </p:spTree>
    <p:extLst>
      <p:ext uri="{BB962C8B-B14F-4D97-AF65-F5344CB8AC3E}">
        <p14:creationId xmlns:p14="http://schemas.microsoft.com/office/powerpoint/2010/main" val="1150388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Anomaly detected in Network Operations Center</a:t>
            </a:r>
          </a:p>
        </p:txBody>
      </p:sp>
      <p:sp>
        <p:nvSpPr>
          <p:cNvPr id="4" name="Slide Number Placeholder 3"/>
          <p:cNvSpPr>
            <a:spLocks noGrp="1"/>
          </p:cNvSpPr>
          <p:nvPr>
            <p:ph type="sldNum" sz="quarter" idx="5"/>
          </p:nvPr>
        </p:nvSpPr>
        <p:spPr/>
        <p:txBody>
          <a:bodyPr/>
          <a:lstStyle/>
          <a:p>
            <a:fld id="{AD41E6E9-E2E0-D448-AFAC-95564CCCD60E}" type="slidenum">
              <a:rPr lang="en-US" smtClean="0"/>
              <a:t>7</a:t>
            </a:fld>
            <a:endParaRPr lang="en-US"/>
          </a:p>
        </p:txBody>
      </p:sp>
    </p:spTree>
    <p:extLst>
      <p:ext uri="{BB962C8B-B14F-4D97-AF65-F5344CB8AC3E}">
        <p14:creationId xmlns:p14="http://schemas.microsoft.com/office/powerpoint/2010/main" val="3330588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 escalated to Security Operations Center</a:t>
            </a:r>
          </a:p>
        </p:txBody>
      </p:sp>
      <p:sp>
        <p:nvSpPr>
          <p:cNvPr id="4" name="Slide Number Placeholder 3"/>
          <p:cNvSpPr>
            <a:spLocks noGrp="1"/>
          </p:cNvSpPr>
          <p:nvPr>
            <p:ph type="sldNum" sz="quarter" idx="5"/>
          </p:nvPr>
        </p:nvSpPr>
        <p:spPr/>
        <p:txBody>
          <a:bodyPr/>
          <a:lstStyle/>
          <a:p>
            <a:fld id="{AD41E6E9-E2E0-D448-AFAC-95564CCCD60E}" type="slidenum">
              <a:rPr lang="en-US" smtClean="0"/>
              <a:t>8</a:t>
            </a:fld>
            <a:endParaRPr lang="en-US"/>
          </a:p>
        </p:txBody>
      </p:sp>
    </p:spTree>
    <p:extLst>
      <p:ext uri="{BB962C8B-B14F-4D97-AF65-F5344CB8AC3E}">
        <p14:creationId xmlns:p14="http://schemas.microsoft.com/office/powerpoint/2010/main" val="2645231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a breach/attack</a:t>
            </a:r>
          </a:p>
        </p:txBody>
      </p:sp>
      <p:sp>
        <p:nvSpPr>
          <p:cNvPr id="4" name="Slide Number Placeholder 3"/>
          <p:cNvSpPr>
            <a:spLocks noGrp="1"/>
          </p:cNvSpPr>
          <p:nvPr>
            <p:ph type="sldNum" sz="quarter" idx="5"/>
          </p:nvPr>
        </p:nvSpPr>
        <p:spPr/>
        <p:txBody>
          <a:bodyPr/>
          <a:lstStyle/>
          <a:p>
            <a:fld id="{AD41E6E9-E2E0-D448-AFAC-95564CCCD60E}" type="slidenum">
              <a:rPr lang="en-US" smtClean="0"/>
              <a:t>9</a:t>
            </a:fld>
            <a:endParaRPr lang="en-US"/>
          </a:p>
        </p:txBody>
      </p:sp>
    </p:spTree>
    <p:extLst>
      <p:ext uri="{BB962C8B-B14F-4D97-AF65-F5344CB8AC3E}">
        <p14:creationId xmlns:p14="http://schemas.microsoft.com/office/powerpoint/2010/main" val="1423693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B32B-92E9-FA5E-65F3-0D9DB8D910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6722D6-4C93-8E62-DC25-6603E60921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85F5F2-E23A-70B8-C0D7-BA0AE4A9B4F3}"/>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5" name="Footer Placeholder 4">
            <a:extLst>
              <a:ext uri="{FF2B5EF4-FFF2-40B4-BE49-F238E27FC236}">
                <a16:creationId xmlns:a16="http://schemas.microsoft.com/office/drawing/2014/main" id="{11C29860-808E-C2CA-5E96-B3D97DD84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5E955-162D-5510-2645-21CD27A928DF}"/>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1532906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D191-EE0F-667A-BA3C-0696B734A1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CEAB2D-E6E5-EF78-5250-6DBDE2D9C2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BCF0C-1957-66F8-EDA9-A71A507C1D9F}"/>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5" name="Footer Placeholder 4">
            <a:extLst>
              <a:ext uri="{FF2B5EF4-FFF2-40B4-BE49-F238E27FC236}">
                <a16:creationId xmlns:a16="http://schemas.microsoft.com/office/drawing/2014/main" id="{D096F07A-D16E-150C-2DFD-668F1CBB7E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DAAEC-E49A-08C3-9F8C-A1CABB06B95F}"/>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2462547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54C161-5BDF-647B-BDFB-AA7997EE88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1289C8-36FD-4490-16A8-60931B4A8F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3480F-A279-EB73-07ED-0EFEEB23A911}"/>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5" name="Footer Placeholder 4">
            <a:extLst>
              <a:ext uri="{FF2B5EF4-FFF2-40B4-BE49-F238E27FC236}">
                <a16:creationId xmlns:a16="http://schemas.microsoft.com/office/drawing/2014/main" id="{A2D4AF83-5CB1-8DA2-2ABC-84561E94A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A308B-8D2D-0FC1-078F-57E6CAF6B1C9}"/>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260093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3EAE4-D4D1-00C6-1261-4632D08A8C95}"/>
              </a:ext>
            </a:extLst>
          </p:cNvPr>
          <p:cNvSpPr>
            <a:spLocks noGrp="1"/>
          </p:cNvSpPr>
          <p:nvPr>
            <p:ph type="title"/>
          </p:nvPr>
        </p:nvSpPr>
        <p:spPr>
          <a:xfrm>
            <a:off x="838200" y="305811"/>
            <a:ext cx="10515600" cy="1158875"/>
          </a:xfrm>
        </p:spPr>
        <p:txBody>
          <a:bodyPr/>
          <a:lstStyle>
            <a:lvl1pPr>
              <a:defRPr>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D46A6C93-F97C-C62B-13E8-049C90C3B003}"/>
              </a:ext>
            </a:extLst>
          </p:cNvPr>
          <p:cNvSpPr>
            <a:spLocks noGrp="1"/>
          </p:cNvSpPr>
          <p:nvPr>
            <p:ph idx="1"/>
          </p:nvPr>
        </p:nvSpPr>
        <p:spPr>
          <a:xfrm>
            <a:off x="838200" y="1625598"/>
            <a:ext cx="10515600" cy="4606781"/>
          </a:xfrm>
        </p:spPr>
        <p:txBody>
          <a:bodyPr/>
          <a:lstStyle>
            <a:lvl2pPr>
              <a:defRPr sz="2600"/>
            </a:lvl2pPr>
            <a:lvl3pPr>
              <a:defRPr sz="24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46CBB0-2834-BB41-23FC-07927F06855D}"/>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5" name="Footer Placeholder 4">
            <a:extLst>
              <a:ext uri="{FF2B5EF4-FFF2-40B4-BE49-F238E27FC236}">
                <a16:creationId xmlns:a16="http://schemas.microsoft.com/office/drawing/2014/main" id="{A8B6EC99-255F-F4B1-18E2-0B6FF9739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01918-E60C-3C55-84CD-E1DBE6684DAC}"/>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766399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B37A-6B7E-85D2-B21B-E94380CACA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FC9EA-D59C-D339-970E-487A89011C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D2BF18-15A8-D3E0-4583-042656C80627}"/>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5" name="Footer Placeholder 4">
            <a:extLst>
              <a:ext uri="{FF2B5EF4-FFF2-40B4-BE49-F238E27FC236}">
                <a16:creationId xmlns:a16="http://schemas.microsoft.com/office/drawing/2014/main" id="{7A07CA0E-161D-5653-8143-3E03C449B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EA1CE-4D32-269E-0504-D4D988FC1902}"/>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111820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0D59-85F1-285E-4C87-4435EAE498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93986D-EB10-8040-1FED-502C7554D7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F6014E-3437-AD60-32CD-411EF4B6C9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7C0B66-27AA-969F-E1D3-6F918BE7607F}"/>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6" name="Footer Placeholder 5">
            <a:extLst>
              <a:ext uri="{FF2B5EF4-FFF2-40B4-BE49-F238E27FC236}">
                <a16:creationId xmlns:a16="http://schemas.microsoft.com/office/drawing/2014/main" id="{9BCF3EDB-534E-F0D0-5A61-F433ABF750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D6BFD-16BF-7405-5481-A6B36157E4A0}"/>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2278475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F9BA5-69F5-2479-2B51-7E2ED18964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DACFA7-25DD-51EA-1353-84671F5A43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E76438-AB0E-704B-6A68-88F1E91068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EABAD1-73C5-90C5-5D71-3BCE27BD00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1A2CD-0503-BC63-AC1C-BF9F1BCFD8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FD0DE6-CC83-54B3-EBF1-7A7EF2D68824}"/>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8" name="Footer Placeholder 7">
            <a:extLst>
              <a:ext uri="{FF2B5EF4-FFF2-40B4-BE49-F238E27FC236}">
                <a16:creationId xmlns:a16="http://schemas.microsoft.com/office/drawing/2014/main" id="{D382FC94-A001-D945-6EF4-FD33EE58AA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910840-A2B5-2CF3-E22B-7ACC43B635AF}"/>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354716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A84D1-E66F-BA66-D7FF-72E3332F00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C0C702-46C7-5A81-15F5-FC6833058110}"/>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4" name="Footer Placeholder 3">
            <a:extLst>
              <a:ext uri="{FF2B5EF4-FFF2-40B4-BE49-F238E27FC236}">
                <a16:creationId xmlns:a16="http://schemas.microsoft.com/office/drawing/2014/main" id="{6617C0BE-5530-377F-9C25-E3CCCFB279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3C2F62-1185-6623-786C-DFAE4985A93D}"/>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3635864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44225B-9904-B7BC-BB0F-ED50B846B33A}"/>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3" name="Footer Placeholder 2">
            <a:extLst>
              <a:ext uri="{FF2B5EF4-FFF2-40B4-BE49-F238E27FC236}">
                <a16:creationId xmlns:a16="http://schemas.microsoft.com/office/drawing/2014/main" id="{F44AA951-8BF9-0191-B7E1-9D6F6C1CA8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95B472-CC14-F5FB-4865-06D7941C22B3}"/>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308463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09E2-8496-34F8-176C-134513214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6168AD-4711-7506-ADB0-B5602F4EC2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38EDAF-0679-0CF3-64CC-A5B256C0AD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ADE913-8869-F388-F58E-3CB0CC96F7E6}"/>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6" name="Footer Placeholder 5">
            <a:extLst>
              <a:ext uri="{FF2B5EF4-FFF2-40B4-BE49-F238E27FC236}">
                <a16:creationId xmlns:a16="http://schemas.microsoft.com/office/drawing/2014/main" id="{3A90BB55-AF14-205D-794A-14861A4CE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2E9B2-7DCB-3D66-D48D-31A1E77E0DAA}"/>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1927670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3AB1-427B-CE80-E847-F448CC52A5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8D6BF33-5798-1F33-A091-D76E40FBAC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859F82-E3AE-B9F5-2367-17C185A22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775D2F-8FEE-59CF-8013-F5B128FA1AED}"/>
              </a:ext>
            </a:extLst>
          </p:cNvPr>
          <p:cNvSpPr>
            <a:spLocks noGrp="1"/>
          </p:cNvSpPr>
          <p:nvPr>
            <p:ph type="dt" sz="half" idx="10"/>
          </p:nvPr>
        </p:nvSpPr>
        <p:spPr/>
        <p:txBody>
          <a:bodyPr/>
          <a:lstStyle/>
          <a:p>
            <a:fld id="{F60BE5E8-C472-104B-B4A0-DA2B4464763E}" type="datetimeFigureOut">
              <a:rPr lang="en-US" smtClean="0"/>
              <a:t>10/19/24</a:t>
            </a:fld>
            <a:endParaRPr lang="en-US"/>
          </a:p>
        </p:txBody>
      </p:sp>
      <p:sp>
        <p:nvSpPr>
          <p:cNvPr id="6" name="Footer Placeholder 5">
            <a:extLst>
              <a:ext uri="{FF2B5EF4-FFF2-40B4-BE49-F238E27FC236}">
                <a16:creationId xmlns:a16="http://schemas.microsoft.com/office/drawing/2014/main" id="{4C45BD92-C0D0-9B7A-5149-D1C0B7348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BEB60-25CA-FB6D-4DE6-A7B9701C9FCE}"/>
              </a:ext>
            </a:extLst>
          </p:cNvPr>
          <p:cNvSpPr>
            <a:spLocks noGrp="1"/>
          </p:cNvSpPr>
          <p:nvPr>
            <p:ph type="sldNum" sz="quarter" idx="12"/>
          </p:nvPr>
        </p:nvSpPr>
        <p:spPr/>
        <p:txBody>
          <a:bodyPr/>
          <a:lstStyle/>
          <a:p>
            <a:fld id="{C0F14BBF-CFE5-CE48-B125-A55BED693A1B}" type="slidenum">
              <a:rPr lang="en-US" smtClean="0"/>
              <a:t>‹#›</a:t>
            </a:fld>
            <a:endParaRPr lang="en-US"/>
          </a:p>
        </p:txBody>
      </p:sp>
    </p:spTree>
    <p:extLst>
      <p:ext uri="{BB962C8B-B14F-4D97-AF65-F5344CB8AC3E}">
        <p14:creationId xmlns:p14="http://schemas.microsoft.com/office/powerpoint/2010/main" val="3682147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CD5783-1AF4-E0B7-2D41-F48932068B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5B0226-8D58-2E0F-4EBB-B104D45BE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287A3-27EB-A0F7-ADE6-41B90EE883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BE5E8-C472-104B-B4A0-DA2B4464763E}" type="datetimeFigureOut">
              <a:rPr lang="en-US" smtClean="0"/>
              <a:t>10/19/24</a:t>
            </a:fld>
            <a:endParaRPr lang="en-US"/>
          </a:p>
        </p:txBody>
      </p:sp>
      <p:sp>
        <p:nvSpPr>
          <p:cNvPr id="5" name="Footer Placeholder 4">
            <a:extLst>
              <a:ext uri="{FF2B5EF4-FFF2-40B4-BE49-F238E27FC236}">
                <a16:creationId xmlns:a16="http://schemas.microsoft.com/office/drawing/2014/main" id="{D79D9328-0DE1-B9F7-4CE3-5DDD5E6943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2D22F5-2596-1871-BD8B-99A983B925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14BBF-CFE5-CE48-B125-A55BED693A1B}" type="slidenum">
              <a:rPr lang="en-US" smtClean="0"/>
              <a:t>‹#›</a:t>
            </a:fld>
            <a:endParaRPr lang="en-US"/>
          </a:p>
        </p:txBody>
      </p:sp>
    </p:spTree>
    <p:extLst>
      <p:ext uri="{BB962C8B-B14F-4D97-AF65-F5344CB8AC3E}">
        <p14:creationId xmlns:p14="http://schemas.microsoft.com/office/powerpoint/2010/main" val="12077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A0B78-DE85-BCF4-4C3F-2E0E9F6F090B}"/>
              </a:ext>
            </a:extLst>
          </p:cNvPr>
          <p:cNvSpPr>
            <a:spLocks noGrp="1"/>
          </p:cNvSpPr>
          <p:nvPr>
            <p:ph type="ctrTitle"/>
          </p:nvPr>
        </p:nvSpPr>
        <p:spPr/>
        <p:txBody>
          <a:bodyPr>
            <a:normAutofit/>
          </a:bodyPr>
          <a:lstStyle/>
          <a:p>
            <a:r>
              <a:rPr lang="en-US" dirty="0">
                <a:latin typeface="+mn-lt"/>
              </a:rPr>
              <a:t>From Frontlines to Lifelines:</a:t>
            </a:r>
            <a:br>
              <a:rPr lang="en-US" dirty="0">
                <a:latin typeface="+mn-lt"/>
              </a:rPr>
            </a:br>
            <a:r>
              <a:rPr lang="en-US" sz="4900" dirty="0">
                <a:latin typeface="+mn-lt"/>
              </a:rPr>
              <a:t>How reducing cybercrime would</a:t>
            </a:r>
            <a:br>
              <a:rPr lang="en-US" sz="4900" dirty="0">
                <a:latin typeface="+mn-lt"/>
              </a:rPr>
            </a:br>
            <a:r>
              <a:rPr lang="en-US" sz="4900" dirty="0">
                <a:latin typeface="+mn-lt"/>
              </a:rPr>
              <a:t>make life healthier for us all</a:t>
            </a:r>
            <a:endParaRPr lang="en-US" dirty="0">
              <a:latin typeface="+mn-lt"/>
            </a:endParaRPr>
          </a:p>
        </p:txBody>
      </p:sp>
      <p:sp>
        <p:nvSpPr>
          <p:cNvPr id="3" name="Subtitle 2">
            <a:extLst>
              <a:ext uri="{FF2B5EF4-FFF2-40B4-BE49-F238E27FC236}">
                <a16:creationId xmlns:a16="http://schemas.microsoft.com/office/drawing/2014/main" id="{7B2BE8CC-6932-45A0-9765-B72CEB73DDB8}"/>
              </a:ext>
            </a:extLst>
          </p:cNvPr>
          <p:cNvSpPr>
            <a:spLocks noGrp="1"/>
          </p:cNvSpPr>
          <p:nvPr>
            <p:ph type="subTitle" idx="1"/>
          </p:nvPr>
        </p:nvSpPr>
        <p:spPr>
          <a:xfrm>
            <a:off x="216310" y="4581832"/>
            <a:ext cx="11759380" cy="1012724"/>
          </a:xfrm>
        </p:spPr>
        <p:txBody>
          <a:bodyPr/>
          <a:lstStyle/>
          <a:p>
            <a:r>
              <a:rPr lang="en-US" dirty="0"/>
              <a:t>Stephen Cobb, CISSP</a:t>
            </a:r>
          </a:p>
          <a:p>
            <a:r>
              <a:rPr lang="en-US" dirty="0"/>
              <a:t>Freelance Researcher</a:t>
            </a:r>
          </a:p>
        </p:txBody>
      </p:sp>
    </p:spTree>
    <p:extLst>
      <p:ext uri="{BB962C8B-B14F-4D97-AF65-F5344CB8AC3E}">
        <p14:creationId xmlns:p14="http://schemas.microsoft.com/office/powerpoint/2010/main" val="1401320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03FE69D-C0F8-0340-A381-97105FE2D74F}"/>
              </a:ext>
            </a:extLst>
          </p:cNvPr>
          <p:cNvPicPr>
            <a:picLocks noChangeAspect="1"/>
          </p:cNvPicPr>
          <p:nvPr/>
        </p:nvPicPr>
        <p:blipFill>
          <a:blip r:embed="rId3"/>
          <a:stretch>
            <a:fillRect/>
          </a:stretch>
        </p:blipFill>
        <p:spPr>
          <a:xfrm>
            <a:off x="1435464" y="401073"/>
            <a:ext cx="9035846" cy="6023897"/>
          </a:xfrm>
          <a:prstGeom prst="rect">
            <a:avLst/>
          </a:prstGeom>
        </p:spPr>
      </p:pic>
    </p:spTree>
    <p:extLst>
      <p:ext uri="{BB962C8B-B14F-4D97-AF65-F5344CB8AC3E}">
        <p14:creationId xmlns:p14="http://schemas.microsoft.com/office/powerpoint/2010/main" val="29976819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886D9-41A6-FA8C-DFFC-F4791C61A6FF}"/>
              </a:ext>
            </a:extLst>
          </p:cNvPr>
          <p:cNvPicPr>
            <a:picLocks noChangeAspect="1"/>
          </p:cNvPicPr>
          <p:nvPr/>
        </p:nvPicPr>
        <p:blipFill>
          <a:blip r:embed="rId3"/>
          <a:stretch>
            <a:fillRect/>
          </a:stretch>
        </p:blipFill>
        <p:spPr>
          <a:xfrm>
            <a:off x="1457761" y="417052"/>
            <a:ext cx="6491661" cy="6023896"/>
          </a:xfrm>
          <a:prstGeom prst="rect">
            <a:avLst/>
          </a:prstGeom>
        </p:spPr>
      </p:pic>
      <p:sp>
        <p:nvSpPr>
          <p:cNvPr id="6" name="TextBox 5">
            <a:extLst>
              <a:ext uri="{FF2B5EF4-FFF2-40B4-BE49-F238E27FC236}">
                <a16:creationId xmlns:a16="http://schemas.microsoft.com/office/drawing/2014/main" id="{292BF8C5-45DE-4447-60C1-6E20C25A2541}"/>
              </a:ext>
            </a:extLst>
          </p:cNvPr>
          <p:cNvSpPr txBox="1"/>
          <p:nvPr/>
        </p:nvSpPr>
        <p:spPr>
          <a:xfrm>
            <a:off x="7197213" y="421102"/>
            <a:ext cx="3947527" cy="6019846"/>
          </a:xfrm>
          <a:prstGeom prst="rect">
            <a:avLst/>
          </a:prstGeom>
          <a:solidFill>
            <a:schemeClr val="bg1">
              <a:lumMod val="50000"/>
            </a:schemeClr>
          </a:solidFill>
        </p:spPr>
        <p:txBody>
          <a:bodyPr wrap="square" lIns="182880" tIns="182880" rIns="182880" rtlCol="0">
            <a:noAutofit/>
          </a:bodyPr>
          <a:lstStyle/>
          <a:p>
            <a:r>
              <a:rPr lang="en-US" sz="2400" dirty="0">
                <a:solidFill>
                  <a:schemeClr val="bg1"/>
                </a:solidFill>
              </a:rPr>
              <a:t>In the UK you are more likely to be a victim of fraud than any other crime</a:t>
            </a:r>
          </a:p>
          <a:p>
            <a:endParaRPr lang="en-US" sz="2400" dirty="0">
              <a:solidFill>
                <a:schemeClr val="bg1"/>
              </a:solidFill>
            </a:endParaRPr>
          </a:p>
          <a:p>
            <a:r>
              <a:rPr lang="en-US" sz="2400" dirty="0">
                <a:solidFill>
                  <a:schemeClr val="bg1"/>
                </a:solidFill>
              </a:rPr>
              <a:t>Fraud now accounts for 41% of all UK crime against individuals, most of it online</a:t>
            </a:r>
          </a:p>
          <a:p>
            <a:endParaRPr lang="en-US" sz="2400" dirty="0">
              <a:solidFill>
                <a:schemeClr val="bg1"/>
              </a:solidFill>
            </a:endParaRPr>
          </a:p>
          <a:p>
            <a:r>
              <a:rPr lang="en-US" sz="2400" dirty="0">
                <a:solidFill>
                  <a:schemeClr val="bg1"/>
                </a:solidFill>
              </a:rPr>
              <a:t>In the US, scam attempts by phone, email and text have grown so pervasive, two-thirds of Americans say they are at a crisis level</a:t>
            </a:r>
          </a:p>
          <a:p>
            <a:endParaRPr lang="en-US" sz="2200" dirty="0">
              <a:solidFill>
                <a:schemeClr val="bg1"/>
              </a:solidFill>
            </a:endParaRPr>
          </a:p>
          <a:p>
            <a:endParaRPr lang="en-US" sz="2000" dirty="0">
              <a:solidFill>
                <a:schemeClr val="bg1"/>
              </a:solidFill>
            </a:endParaRPr>
          </a:p>
        </p:txBody>
      </p:sp>
    </p:spTree>
    <p:extLst>
      <p:ext uri="{BB962C8B-B14F-4D97-AF65-F5344CB8AC3E}">
        <p14:creationId xmlns:p14="http://schemas.microsoft.com/office/powerpoint/2010/main" val="3546419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1886D9-41A6-FA8C-DFFC-F4791C61A6FF}"/>
              </a:ext>
            </a:extLst>
          </p:cNvPr>
          <p:cNvPicPr>
            <a:picLocks noChangeAspect="1"/>
          </p:cNvPicPr>
          <p:nvPr/>
        </p:nvPicPr>
        <p:blipFill>
          <a:blip r:embed="rId3"/>
          <a:stretch>
            <a:fillRect/>
          </a:stretch>
        </p:blipFill>
        <p:spPr>
          <a:xfrm>
            <a:off x="1457761" y="417052"/>
            <a:ext cx="6491661" cy="6023896"/>
          </a:xfrm>
          <a:prstGeom prst="rect">
            <a:avLst/>
          </a:prstGeom>
        </p:spPr>
      </p:pic>
      <p:pic>
        <p:nvPicPr>
          <p:cNvPr id="7" name="Picture 6">
            <a:extLst>
              <a:ext uri="{FF2B5EF4-FFF2-40B4-BE49-F238E27FC236}">
                <a16:creationId xmlns:a16="http://schemas.microsoft.com/office/drawing/2014/main" id="{FC609406-C156-46E4-2495-8553235C2CFA}"/>
              </a:ext>
            </a:extLst>
          </p:cNvPr>
          <p:cNvPicPr>
            <a:picLocks noChangeAspect="1"/>
          </p:cNvPicPr>
          <p:nvPr/>
        </p:nvPicPr>
        <p:blipFill>
          <a:blip r:embed="rId4"/>
          <a:stretch>
            <a:fillRect/>
          </a:stretch>
        </p:blipFill>
        <p:spPr>
          <a:xfrm>
            <a:off x="5191432" y="338164"/>
            <a:ext cx="5919018" cy="6132280"/>
          </a:xfrm>
          <a:prstGeom prst="rect">
            <a:avLst/>
          </a:prstGeom>
        </p:spPr>
      </p:pic>
    </p:spTree>
    <p:extLst>
      <p:ext uri="{BB962C8B-B14F-4D97-AF65-F5344CB8AC3E}">
        <p14:creationId xmlns:p14="http://schemas.microsoft.com/office/powerpoint/2010/main" val="2438959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45C92A-ED71-2291-49BB-739611745FDC}"/>
              </a:ext>
            </a:extLst>
          </p:cNvPr>
          <p:cNvSpPr txBox="1"/>
          <p:nvPr/>
        </p:nvSpPr>
        <p:spPr>
          <a:xfrm>
            <a:off x="3868152" y="2436153"/>
            <a:ext cx="4455695" cy="1323439"/>
          </a:xfrm>
          <a:prstGeom prst="rect">
            <a:avLst/>
          </a:prstGeom>
          <a:noFill/>
        </p:spPr>
        <p:txBody>
          <a:bodyPr wrap="square" rtlCol="0">
            <a:spAutoFit/>
          </a:bodyPr>
          <a:lstStyle/>
          <a:p>
            <a:pPr algn="ctr"/>
            <a:r>
              <a:rPr lang="en-US" sz="4000" dirty="0"/>
              <a:t>What about Denmark?</a:t>
            </a:r>
          </a:p>
        </p:txBody>
      </p:sp>
      <p:grpSp>
        <p:nvGrpSpPr>
          <p:cNvPr id="2" name="Group 1">
            <a:extLst>
              <a:ext uri="{FF2B5EF4-FFF2-40B4-BE49-F238E27FC236}">
                <a16:creationId xmlns:a16="http://schemas.microsoft.com/office/drawing/2014/main" id="{C182A727-AC24-A3ED-9B2C-071EF09AF987}"/>
              </a:ext>
            </a:extLst>
          </p:cNvPr>
          <p:cNvGrpSpPr/>
          <p:nvPr/>
        </p:nvGrpSpPr>
        <p:grpSpPr>
          <a:xfrm>
            <a:off x="1331636" y="414161"/>
            <a:ext cx="9686978" cy="6029678"/>
            <a:chOff x="1457761" y="411270"/>
            <a:chExt cx="9686978" cy="6029678"/>
          </a:xfrm>
        </p:grpSpPr>
        <p:pic>
          <p:nvPicPr>
            <p:cNvPr id="4" name="Picture 3">
              <a:extLst>
                <a:ext uri="{FF2B5EF4-FFF2-40B4-BE49-F238E27FC236}">
                  <a16:creationId xmlns:a16="http://schemas.microsoft.com/office/drawing/2014/main" id="{D21886D9-41A6-FA8C-DFFC-F4791C61A6FF}"/>
                </a:ext>
              </a:extLst>
            </p:cNvPr>
            <p:cNvPicPr>
              <a:picLocks noChangeAspect="1"/>
            </p:cNvPicPr>
            <p:nvPr/>
          </p:nvPicPr>
          <p:blipFill>
            <a:blip r:embed="rId3"/>
            <a:stretch>
              <a:fillRect/>
            </a:stretch>
          </p:blipFill>
          <p:spPr>
            <a:xfrm>
              <a:off x="1457761" y="417052"/>
              <a:ext cx="6491661" cy="6023896"/>
            </a:xfrm>
            <a:prstGeom prst="rect">
              <a:avLst/>
            </a:prstGeom>
          </p:spPr>
        </p:pic>
        <p:sp>
          <p:nvSpPr>
            <p:cNvPr id="6" name="TextBox 5">
              <a:extLst>
                <a:ext uri="{FF2B5EF4-FFF2-40B4-BE49-F238E27FC236}">
                  <a16:creationId xmlns:a16="http://schemas.microsoft.com/office/drawing/2014/main" id="{292BF8C5-45DE-4447-60C1-6E20C25A2541}"/>
                </a:ext>
              </a:extLst>
            </p:cNvPr>
            <p:cNvSpPr txBox="1"/>
            <p:nvPr/>
          </p:nvSpPr>
          <p:spPr>
            <a:xfrm>
              <a:off x="5230760" y="411270"/>
              <a:ext cx="5913979" cy="6019846"/>
            </a:xfrm>
            <a:prstGeom prst="rect">
              <a:avLst/>
            </a:prstGeom>
            <a:solidFill>
              <a:schemeClr val="bg1">
                <a:lumMod val="50000"/>
              </a:schemeClr>
            </a:solidFill>
          </p:spPr>
          <p:txBody>
            <a:bodyPr wrap="square" lIns="182880" tIns="182880" rIns="182880" rtlCol="0">
              <a:noAutofit/>
            </a:bodyPr>
            <a:lstStyle/>
            <a:p>
              <a:pPr>
                <a:spcAft>
                  <a:spcPts val="1200"/>
                </a:spcAft>
              </a:pPr>
              <a:r>
                <a:rPr lang="en-US" sz="2400" b="0" i="0" dirty="0">
                  <a:solidFill>
                    <a:schemeClr val="bg1"/>
                  </a:solidFill>
                  <a:effectLst/>
                </a:rPr>
                <a:t>In the last 12 months, 41% of Danes experienced an increase in scam encounters</a:t>
              </a:r>
              <a:endParaRPr lang="en-US" sz="2400" dirty="0">
                <a:solidFill>
                  <a:schemeClr val="bg1"/>
                </a:solidFill>
              </a:endParaRPr>
            </a:p>
            <a:p>
              <a:pPr>
                <a:spcAft>
                  <a:spcPts val="1200"/>
                </a:spcAft>
              </a:pPr>
              <a:r>
                <a:rPr lang="en-US" sz="2400" dirty="0">
                  <a:solidFill>
                    <a:schemeClr val="bg1"/>
                  </a:solidFill>
                </a:rPr>
                <a:t>In 2023, scams siphoned off US$2.82 billion, equal to 0.7% of Denmark's GDP</a:t>
              </a:r>
            </a:p>
            <a:p>
              <a:pPr>
                <a:spcAft>
                  <a:spcPts val="1200"/>
                </a:spcAft>
              </a:pPr>
              <a:r>
                <a:rPr lang="en-US" sz="2400" dirty="0">
                  <a:solidFill>
                    <a:schemeClr val="bg1"/>
                  </a:solidFill>
                </a:rPr>
                <a:t>19% of individuals approached by scammers end up losing money</a:t>
              </a:r>
            </a:p>
            <a:p>
              <a:pPr>
                <a:spcAft>
                  <a:spcPts val="1200"/>
                </a:spcAft>
              </a:pPr>
              <a:r>
                <a:rPr lang="en-US" sz="2400" dirty="0">
                  <a:solidFill>
                    <a:schemeClr val="bg1"/>
                  </a:solidFill>
                </a:rPr>
                <a:t>Average amount lost? US$3,067</a:t>
              </a:r>
            </a:p>
            <a:p>
              <a:pPr>
                <a:spcAft>
                  <a:spcPts val="1200"/>
                </a:spcAft>
              </a:pPr>
              <a:r>
                <a:rPr lang="en-US" sz="2400" dirty="0">
                  <a:solidFill>
                    <a:schemeClr val="bg1"/>
                  </a:solidFill>
                </a:rPr>
                <a:t>38% of victims experience a profound emotional impact…psychological distress and feelings of betrayal can inflict a deep, long-lasting impact on those they affect</a:t>
              </a:r>
            </a:p>
            <a:p>
              <a:pPr>
                <a:spcAft>
                  <a:spcPts val="1200"/>
                </a:spcAft>
              </a:pPr>
              <a:r>
                <a:rPr lang="en-US" sz="2400" dirty="0">
                  <a:solidFill>
                    <a:schemeClr val="bg1"/>
                  </a:solidFill>
                </a:rPr>
                <a:t>Financial losses from scam attacks increased by 150% between H2 2022 and H1 2023</a:t>
              </a:r>
            </a:p>
          </p:txBody>
        </p:sp>
      </p:grpSp>
    </p:spTree>
    <p:extLst>
      <p:ext uri="{BB962C8B-B14F-4D97-AF65-F5344CB8AC3E}">
        <p14:creationId xmlns:p14="http://schemas.microsoft.com/office/powerpoint/2010/main" val="157279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24A166-0DFC-613B-29FC-BDE03BF632F2}"/>
              </a:ext>
            </a:extLst>
          </p:cNvPr>
          <p:cNvPicPr>
            <a:picLocks noChangeAspect="1"/>
          </p:cNvPicPr>
          <p:nvPr/>
        </p:nvPicPr>
        <p:blipFill>
          <a:blip r:embed="rId3"/>
          <a:stretch>
            <a:fillRect/>
          </a:stretch>
        </p:blipFill>
        <p:spPr>
          <a:xfrm>
            <a:off x="732318" y="265073"/>
            <a:ext cx="10408035" cy="6592927"/>
          </a:xfrm>
          <a:prstGeom prst="rect">
            <a:avLst/>
          </a:prstGeom>
        </p:spPr>
      </p:pic>
      <p:sp>
        <p:nvSpPr>
          <p:cNvPr id="11" name="TextBox 10">
            <a:extLst>
              <a:ext uri="{FF2B5EF4-FFF2-40B4-BE49-F238E27FC236}">
                <a16:creationId xmlns:a16="http://schemas.microsoft.com/office/drawing/2014/main" id="{96D8D2FB-2D65-155D-C757-113F1D4ACF61}"/>
              </a:ext>
            </a:extLst>
          </p:cNvPr>
          <p:cNvSpPr txBox="1"/>
          <p:nvPr/>
        </p:nvSpPr>
        <p:spPr>
          <a:xfrm>
            <a:off x="3543588" y="1854856"/>
            <a:ext cx="4115206" cy="1184954"/>
          </a:xfrm>
          <a:prstGeom prst="rect">
            <a:avLst/>
          </a:prstGeom>
          <a:noFill/>
        </p:spPr>
        <p:txBody>
          <a:bodyPr wrap="square" rtlCol="0">
            <a:spAutoFit/>
          </a:bodyPr>
          <a:lstStyle/>
          <a:p>
            <a:pPr algn="ctr"/>
            <a:r>
              <a:rPr lang="en-US" sz="3200" dirty="0"/>
              <a:t>10X growth in 7 years</a:t>
            </a:r>
          </a:p>
          <a:p>
            <a:pPr algn="ctr"/>
            <a:r>
              <a:rPr lang="en-US" sz="3200" dirty="0"/>
              <a:t>2015 to 2022</a:t>
            </a:r>
          </a:p>
        </p:txBody>
      </p:sp>
      <p:sp>
        <p:nvSpPr>
          <p:cNvPr id="12" name="TextBox 11">
            <a:extLst>
              <a:ext uri="{FF2B5EF4-FFF2-40B4-BE49-F238E27FC236}">
                <a16:creationId xmlns:a16="http://schemas.microsoft.com/office/drawing/2014/main" id="{E9354508-508B-0A5E-A062-7B897BD4EC99}"/>
              </a:ext>
            </a:extLst>
          </p:cNvPr>
          <p:cNvSpPr txBox="1"/>
          <p:nvPr/>
        </p:nvSpPr>
        <p:spPr>
          <a:xfrm>
            <a:off x="2743125" y="455087"/>
            <a:ext cx="5716132" cy="1569660"/>
          </a:xfrm>
          <a:prstGeom prst="rect">
            <a:avLst/>
          </a:prstGeom>
          <a:noFill/>
        </p:spPr>
        <p:txBody>
          <a:bodyPr wrap="square" rtlCol="0">
            <a:spAutoFit/>
          </a:bodyPr>
          <a:lstStyle/>
          <a:p>
            <a:pPr algn="ctr"/>
            <a:r>
              <a:rPr lang="en-US" sz="3200" dirty="0"/>
              <a:t>The Growth Curve of Internet/Online Crime in the US</a:t>
            </a:r>
          </a:p>
          <a:p>
            <a:pPr algn="ctr"/>
            <a:r>
              <a:rPr lang="en-US" sz="3200" dirty="0"/>
              <a:t>Measured in dollars lost</a:t>
            </a:r>
          </a:p>
        </p:txBody>
      </p:sp>
    </p:spTree>
    <p:extLst>
      <p:ext uri="{BB962C8B-B14F-4D97-AF65-F5344CB8AC3E}">
        <p14:creationId xmlns:p14="http://schemas.microsoft.com/office/powerpoint/2010/main" val="293838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8E54-490F-0471-C40B-BAFF1FF10004}"/>
              </a:ext>
            </a:extLst>
          </p:cNvPr>
          <p:cNvSpPr>
            <a:spLocks noGrp="1"/>
          </p:cNvSpPr>
          <p:nvPr>
            <p:ph type="title"/>
          </p:nvPr>
        </p:nvSpPr>
        <p:spPr>
          <a:xfrm>
            <a:off x="838199" y="305811"/>
            <a:ext cx="10704871" cy="1158875"/>
          </a:xfrm>
        </p:spPr>
        <p:txBody>
          <a:bodyPr>
            <a:noAutofit/>
          </a:bodyPr>
          <a:lstStyle/>
          <a:p>
            <a:r>
              <a:rPr lang="en-US" sz="3600" dirty="0"/>
              <a:t>Internet-online-digital-e-crime is rising, as is awareness that it causes harm that goes beyond monetary losses</a:t>
            </a:r>
          </a:p>
        </p:txBody>
      </p:sp>
      <p:sp>
        <p:nvSpPr>
          <p:cNvPr id="3" name="Content Placeholder 2">
            <a:extLst>
              <a:ext uri="{FF2B5EF4-FFF2-40B4-BE49-F238E27FC236}">
                <a16:creationId xmlns:a16="http://schemas.microsoft.com/office/drawing/2014/main" id="{273DEEDE-F8C3-B056-5C0A-3BF54DB480BE}"/>
              </a:ext>
            </a:extLst>
          </p:cNvPr>
          <p:cNvSpPr>
            <a:spLocks noGrp="1"/>
          </p:cNvSpPr>
          <p:nvPr>
            <p:ph idx="1"/>
          </p:nvPr>
        </p:nvSpPr>
        <p:spPr>
          <a:xfrm>
            <a:off x="838200" y="1612490"/>
            <a:ext cx="9780639" cy="4758813"/>
          </a:xfrm>
        </p:spPr>
        <p:txBody>
          <a:bodyPr>
            <a:normAutofit lnSpcReduction="10000"/>
          </a:bodyPr>
          <a:lstStyle/>
          <a:p>
            <a:r>
              <a:rPr lang="en-US" dirty="0"/>
              <a:t>The </a:t>
            </a:r>
            <a:r>
              <a:rPr lang="en-US" i="1" dirty="0"/>
              <a:t>Ransomware Victim Experience, </a:t>
            </a:r>
            <a:r>
              <a:rPr lang="en-US" dirty="0"/>
              <a:t>a study of personal harms, by the UK’s Royal United Services Institute (RUSI)</a:t>
            </a:r>
          </a:p>
          <a:p>
            <a:pPr lvl="1"/>
            <a:r>
              <a:rPr lang="en-US" dirty="0">
                <a:solidFill>
                  <a:srgbClr val="C00000"/>
                </a:solidFill>
                <a:latin typeface="Acta"/>
              </a:rPr>
              <a:t>IT teams were overworked, stressed, suffered from PTSD-like symptoms, even hospitalized </a:t>
            </a:r>
            <a:r>
              <a:rPr lang="en-US" dirty="0">
                <a:solidFill>
                  <a:srgbClr val="C00000"/>
                </a:solidFill>
              </a:rPr>
              <a:t>after an attack </a:t>
            </a:r>
            <a:endParaRPr lang="en-US" i="1" dirty="0"/>
          </a:p>
          <a:p>
            <a:r>
              <a:rPr lang="en-US" i="1" dirty="0"/>
              <a:t>It's All Over but the Crying: The Emotional and Financial Impact of Internet Fraud </a:t>
            </a:r>
            <a:r>
              <a:rPr lang="en-US" dirty="0"/>
              <a:t>— David </a:t>
            </a:r>
            <a:r>
              <a:rPr lang="en-US" dirty="0" err="1"/>
              <a:t>Modic</a:t>
            </a:r>
            <a:r>
              <a:rPr lang="en-US" dirty="0"/>
              <a:t> and Ross Anderson, 2015</a:t>
            </a:r>
          </a:p>
          <a:p>
            <a:pPr marL="457200" lvl="1" indent="0">
              <a:buNone/>
            </a:pPr>
            <a:r>
              <a:rPr lang="en-US" dirty="0">
                <a:solidFill>
                  <a:srgbClr val="C00000"/>
                </a:solidFill>
              </a:rPr>
              <a:t>“Internet fraud’s emotional impact is a major component of victimization and felt as strongly as the financial impacts” </a:t>
            </a:r>
          </a:p>
          <a:p>
            <a:r>
              <a:rPr lang="en-US" dirty="0"/>
              <a:t>Social value and life satisfaction research by UK consumer advocate Which? valued average fraud victim loss of wellbeing:</a:t>
            </a:r>
          </a:p>
          <a:p>
            <a:pPr lvl="1"/>
            <a:r>
              <a:rPr lang="en-US" dirty="0">
                <a:solidFill>
                  <a:srgbClr val="C00000"/>
                </a:solidFill>
              </a:rPr>
              <a:t>General fraud $3,300 — More than average monetary loss</a:t>
            </a:r>
          </a:p>
          <a:p>
            <a:pPr lvl="1"/>
            <a:r>
              <a:rPr lang="en-US" b="1" dirty="0">
                <a:solidFill>
                  <a:srgbClr val="C00000"/>
                </a:solidFill>
              </a:rPr>
              <a:t>Online fraud : $4,818 — 46% higher than offline</a:t>
            </a:r>
          </a:p>
        </p:txBody>
      </p:sp>
    </p:spTree>
    <p:extLst>
      <p:ext uri="{BB962C8B-B14F-4D97-AF65-F5344CB8AC3E}">
        <p14:creationId xmlns:p14="http://schemas.microsoft.com/office/powerpoint/2010/main" val="107998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8E54-490F-0471-C40B-BAFF1FF10004}"/>
              </a:ext>
            </a:extLst>
          </p:cNvPr>
          <p:cNvSpPr>
            <a:spLocks noGrp="1"/>
          </p:cNvSpPr>
          <p:nvPr>
            <p:ph type="title"/>
          </p:nvPr>
        </p:nvSpPr>
        <p:spPr/>
        <p:txBody>
          <a:bodyPr/>
          <a:lstStyle/>
          <a:p>
            <a:r>
              <a:rPr lang="en-US" dirty="0"/>
              <a:t>But it’s even worse than that… </a:t>
            </a:r>
          </a:p>
        </p:txBody>
      </p:sp>
      <p:sp>
        <p:nvSpPr>
          <p:cNvPr id="3" name="Content Placeholder 2">
            <a:extLst>
              <a:ext uri="{FF2B5EF4-FFF2-40B4-BE49-F238E27FC236}">
                <a16:creationId xmlns:a16="http://schemas.microsoft.com/office/drawing/2014/main" id="{273DEEDE-F8C3-B056-5C0A-3BF54DB480BE}"/>
              </a:ext>
            </a:extLst>
          </p:cNvPr>
          <p:cNvSpPr>
            <a:spLocks noGrp="1"/>
          </p:cNvSpPr>
          <p:nvPr>
            <p:ph idx="1"/>
          </p:nvPr>
        </p:nvSpPr>
        <p:spPr>
          <a:xfrm>
            <a:off x="647172" y="1464686"/>
            <a:ext cx="6027005" cy="5087503"/>
          </a:xfrm>
        </p:spPr>
        <p:txBody>
          <a:bodyPr>
            <a:normAutofit/>
          </a:bodyPr>
          <a:lstStyle/>
          <a:p>
            <a:r>
              <a:rPr lang="en-US" sz="2400" dirty="0"/>
              <a:t>Crime can cause you harm even if you’re not directly victimized</a:t>
            </a:r>
          </a:p>
          <a:p>
            <a:r>
              <a:rPr lang="en-US" sz="2400" dirty="0"/>
              <a:t>Just being exposed to crime is mentally and physically harmful</a:t>
            </a:r>
          </a:p>
          <a:p>
            <a:r>
              <a:rPr lang="en-US" sz="2400" dirty="0"/>
              <a:t>Plenty of evidence of this in the offline world</a:t>
            </a:r>
          </a:p>
          <a:p>
            <a:r>
              <a:rPr lang="en-US" sz="2400" dirty="0" err="1"/>
              <a:t>Google+Scholar</a:t>
            </a:r>
            <a:r>
              <a:rPr lang="en-US" sz="2400" dirty="0"/>
              <a:t> “High Crime Neighborhood”</a:t>
            </a:r>
          </a:p>
          <a:p>
            <a:r>
              <a:rPr lang="en-US" sz="2400" dirty="0"/>
              <a:t>Researchers from criminology, epidemiology, environmental health and </a:t>
            </a:r>
            <a:r>
              <a:rPr lang="en-US" sz="2400" dirty="0" err="1"/>
              <a:t>exposomics</a:t>
            </a:r>
            <a:r>
              <a:rPr lang="en-US" sz="2400" dirty="0"/>
              <a:t> </a:t>
            </a:r>
          </a:p>
          <a:p>
            <a:r>
              <a:rPr lang="en-US" sz="2400" dirty="0"/>
              <a:t>Have documented negative health effects of exposure to traditional “offline” crime</a:t>
            </a:r>
          </a:p>
          <a:p>
            <a:pPr marL="0" indent="0">
              <a:buNone/>
            </a:pPr>
            <a:endParaRPr lang="en-US" sz="2400" dirty="0"/>
          </a:p>
        </p:txBody>
      </p:sp>
      <p:pic>
        <p:nvPicPr>
          <p:cNvPr id="5" name="Picture 4">
            <a:extLst>
              <a:ext uri="{FF2B5EF4-FFF2-40B4-BE49-F238E27FC236}">
                <a16:creationId xmlns:a16="http://schemas.microsoft.com/office/drawing/2014/main" id="{75E8037C-CACD-7988-83F9-C9028FB62773}"/>
              </a:ext>
            </a:extLst>
          </p:cNvPr>
          <p:cNvPicPr>
            <a:picLocks noChangeAspect="1"/>
          </p:cNvPicPr>
          <p:nvPr/>
        </p:nvPicPr>
        <p:blipFill rotWithShape="1">
          <a:blip r:embed="rId3"/>
          <a:srcRect l="4744" r="3207"/>
          <a:stretch/>
        </p:blipFill>
        <p:spPr>
          <a:xfrm>
            <a:off x="6775001" y="1560576"/>
            <a:ext cx="5117431" cy="3867089"/>
          </a:xfrm>
          <a:prstGeom prst="rect">
            <a:avLst/>
          </a:prstGeom>
        </p:spPr>
      </p:pic>
    </p:spTree>
    <p:extLst>
      <p:ext uri="{BB962C8B-B14F-4D97-AF65-F5344CB8AC3E}">
        <p14:creationId xmlns:p14="http://schemas.microsoft.com/office/powerpoint/2010/main" val="9532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06DB-4B2F-E76E-BECB-1D80C9D160CC}"/>
              </a:ext>
            </a:extLst>
          </p:cNvPr>
          <p:cNvSpPr>
            <a:spLocks noGrp="1"/>
          </p:cNvSpPr>
          <p:nvPr>
            <p:ph type="title"/>
          </p:nvPr>
        </p:nvSpPr>
        <p:spPr>
          <a:xfrm>
            <a:off x="1311897" y="254323"/>
            <a:ext cx="9568205" cy="1056264"/>
          </a:xfrm>
        </p:spPr>
        <p:txBody>
          <a:bodyPr>
            <a:noAutofit/>
          </a:bodyPr>
          <a:lstStyle/>
          <a:p>
            <a:pPr algn="ctr"/>
            <a:r>
              <a:rPr lang="en-US" sz="3200" b="0" i="0" dirty="0">
                <a:effectLst/>
                <a:latin typeface="inherit"/>
              </a:rPr>
              <a:t>People tend to live shorter lives if they live in  neighbourhoods with higher crime rates</a:t>
            </a:r>
            <a:endParaRPr lang="en-US" sz="3600" dirty="0"/>
          </a:p>
        </p:txBody>
      </p:sp>
      <p:sp>
        <p:nvSpPr>
          <p:cNvPr id="4" name="TextBox 3">
            <a:extLst>
              <a:ext uri="{FF2B5EF4-FFF2-40B4-BE49-F238E27FC236}">
                <a16:creationId xmlns:a16="http://schemas.microsoft.com/office/drawing/2014/main" id="{904137D0-41D1-CB3B-66BE-ABAE0E83D8D0}"/>
              </a:ext>
            </a:extLst>
          </p:cNvPr>
          <p:cNvSpPr txBox="1"/>
          <p:nvPr/>
        </p:nvSpPr>
        <p:spPr>
          <a:xfrm>
            <a:off x="1542261" y="6175186"/>
            <a:ext cx="9486058" cy="400110"/>
          </a:xfrm>
          <a:prstGeom prst="rect">
            <a:avLst/>
          </a:prstGeom>
          <a:noFill/>
        </p:spPr>
        <p:txBody>
          <a:bodyPr wrap="none" rtlCol="0">
            <a:spAutoFit/>
          </a:bodyPr>
          <a:lstStyle/>
          <a:p>
            <a:r>
              <a:rPr lang="en-US" sz="2000" b="0" i="0" dirty="0">
                <a:solidFill>
                  <a:srgbClr val="005078"/>
                </a:solidFill>
                <a:effectLst/>
                <a:latin typeface="inherit"/>
              </a:rPr>
              <a:t>(Life expectancy for men and women by neighbourhood crime rate decile: England, 2023)</a:t>
            </a:r>
            <a:endParaRPr lang="en-US" sz="2000" dirty="0"/>
          </a:p>
        </p:txBody>
      </p:sp>
      <p:pic>
        <p:nvPicPr>
          <p:cNvPr id="6" name="Picture 5">
            <a:extLst>
              <a:ext uri="{FF2B5EF4-FFF2-40B4-BE49-F238E27FC236}">
                <a16:creationId xmlns:a16="http://schemas.microsoft.com/office/drawing/2014/main" id="{F512A932-D7A0-2A06-AA8E-A8E6C484B9F7}"/>
              </a:ext>
            </a:extLst>
          </p:cNvPr>
          <p:cNvPicPr>
            <a:picLocks noChangeAspect="1"/>
          </p:cNvPicPr>
          <p:nvPr/>
        </p:nvPicPr>
        <p:blipFill>
          <a:blip r:embed="rId3"/>
          <a:stretch>
            <a:fillRect/>
          </a:stretch>
        </p:blipFill>
        <p:spPr>
          <a:xfrm>
            <a:off x="431800" y="1375786"/>
            <a:ext cx="10922000" cy="4799400"/>
          </a:xfrm>
          <a:prstGeom prst="rect">
            <a:avLst/>
          </a:prstGeom>
        </p:spPr>
      </p:pic>
    </p:spTree>
    <p:extLst>
      <p:ext uri="{BB962C8B-B14F-4D97-AF65-F5344CB8AC3E}">
        <p14:creationId xmlns:p14="http://schemas.microsoft.com/office/powerpoint/2010/main" val="473809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B624C-C76F-D42E-CAED-E1838008BCEA}"/>
              </a:ext>
            </a:extLst>
          </p:cNvPr>
          <p:cNvSpPr>
            <a:spLocks noGrp="1"/>
          </p:cNvSpPr>
          <p:nvPr>
            <p:ph type="title"/>
          </p:nvPr>
        </p:nvSpPr>
        <p:spPr/>
        <p:txBody>
          <a:bodyPr>
            <a:normAutofit/>
          </a:bodyPr>
          <a:lstStyle/>
          <a:p>
            <a:r>
              <a:rPr lang="en-US" dirty="0"/>
              <a:t>Heart problems in high crime neighborhoods </a:t>
            </a:r>
          </a:p>
        </p:txBody>
      </p:sp>
      <p:sp>
        <p:nvSpPr>
          <p:cNvPr id="3" name="Content Placeholder 2">
            <a:extLst>
              <a:ext uri="{FF2B5EF4-FFF2-40B4-BE49-F238E27FC236}">
                <a16:creationId xmlns:a16="http://schemas.microsoft.com/office/drawing/2014/main" id="{0CB54E50-2A12-98EB-BE70-248E1BD35A30}"/>
              </a:ext>
            </a:extLst>
          </p:cNvPr>
          <p:cNvSpPr>
            <a:spLocks noGrp="1"/>
          </p:cNvSpPr>
          <p:nvPr>
            <p:ph idx="1"/>
          </p:nvPr>
        </p:nvSpPr>
        <p:spPr/>
        <p:txBody>
          <a:bodyPr>
            <a:normAutofit/>
          </a:bodyPr>
          <a:lstStyle/>
          <a:p>
            <a:pPr marL="0" indent="0">
              <a:buNone/>
            </a:pPr>
            <a:r>
              <a:rPr lang="en-US" dirty="0">
                <a:solidFill>
                  <a:srgbClr val="C00000"/>
                </a:solidFill>
              </a:rPr>
              <a:t>“…the association between short-term burglary rate change and CRP levels was non-trivial for men, offering evidence that stressful changes in the environment may have important implications for inflammatory processes related to cardiovascular health.”</a:t>
            </a:r>
          </a:p>
          <a:p>
            <a:r>
              <a:rPr lang="en-US" i="1" dirty="0"/>
              <a:t>Neighborhood stressors and cardiovascular health: Crime and</a:t>
            </a:r>
            <a:br>
              <a:rPr lang="en-US" i="1" dirty="0"/>
            </a:br>
            <a:r>
              <a:rPr lang="en-US" i="1" dirty="0"/>
              <a:t>C-reactive protein in Dallas, USA </a:t>
            </a:r>
          </a:p>
          <a:p>
            <a:pPr lvl="1"/>
            <a:r>
              <a:rPr lang="en-US" dirty="0"/>
              <a:t>Browning et al. 2012, US</a:t>
            </a:r>
          </a:p>
          <a:p>
            <a:pPr lvl="1"/>
            <a:r>
              <a:rPr lang="en-US" dirty="0"/>
              <a:t>Social Science &amp; Medicine</a:t>
            </a:r>
          </a:p>
          <a:p>
            <a:pPr marL="0" indent="0">
              <a:buNone/>
            </a:pPr>
            <a:endParaRPr lang="en-US" dirty="0">
              <a:solidFill>
                <a:srgbClr val="C00000"/>
              </a:solidFill>
            </a:endParaRPr>
          </a:p>
          <a:p>
            <a:pPr marL="0" indent="0">
              <a:buNone/>
            </a:pPr>
            <a:endParaRPr lang="en-US" dirty="0"/>
          </a:p>
        </p:txBody>
      </p:sp>
    </p:spTree>
    <p:extLst>
      <p:ext uri="{BB962C8B-B14F-4D97-AF65-F5344CB8AC3E}">
        <p14:creationId xmlns:p14="http://schemas.microsoft.com/office/powerpoint/2010/main" val="11037272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86059-879B-7992-5F36-8FAE57439746}"/>
              </a:ext>
            </a:extLst>
          </p:cNvPr>
          <p:cNvSpPr>
            <a:spLocks noGrp="1"/>
          </p:cNvSpPr>
          <p:nvPr>
            <p:ph type="title"/>
          </p:nvPr>
        </p:nvSpPr>
        <p:spPr/>
        <p:txBody>
          <a:bodyPr/>
          <a:lstStyle/>
          <a:p>
            <a:r>
              <a:rPr lang="en-US" dirty="0"/>
              <a:t>High crime neighborhoods are fattening</a:t>
            </a:r>
          </a:p>
        </p:txBody>
      </p:sp>
      <p:sp>
        <p:nvSpPr>
          <p:cNvPr id="3" name="Content Placeholder 2">
            <a:extLst>
              <a:ext uri="{FF2B5EF4-FFF2-40B4-BE49-F238E27FC236}">
                <a16:creationId xmlns:a16="http://schemas.microsoft.com/office/drawing/2014/main" id="{0CB54E50-2A12-98EB-BE70-248E1BD35A30}"/>
              </a:ext>
            </a:extLst>
          </p:cNvPr>
          <p:cNvSpPr>
            <a:spLocks noGrp="1"/>
          </p:cNvSpPr>
          <p:nvPr>
            <p:ph idx="1"/>
          </p:nvPr>
        </p:nvSpPr>
        <p:spPr/>
        <p:txBody>
          <a:bodyPr>
            <a:normAutofit/>
          </a:bodyPr>
          <a:lstStyle/>
          <a:p>
            <a:r>
              <a:rPr lang="en-US" dirty="0">
                <a:solidFill>
                  <a:srgbClr val="C00000"/>
                </a:solidFill>
              </a:rPr>
              <a:t>“…an average male of 1.8 meters [5 feet 11 inches] living in a high crime neighborhood would be 6.35 kilograms [14 pounds] heavier than a male living in a low crime neighborhood.”</a:t>
            </a:r>
          </a:p>
          <a:p>
            <a:r>
              <a:rPr lang="en-US" i="1" dirty="0"/>
              <a:t>Associations of Perceived Neighborhood Safety and Crime with Cardiometabolic Risk Factors Among a Population with Type 2 Diabetes</a:t>
            </a:r>
          </a:p>
          <a:p>
            <a:pPr lvl="1"/>
            <a:r>
              <a:rPr lang="en-US" dirty="0"/>
              <a:t>Tamayo et al. 2016 US</a:t>
            </a:r>
          </a:p>
          <a:p>
            <a:pPr lvl="1"/>
            <a:r>
              <a:rPr lang="en-US" dirty="0"/>
              <a:t>Health Place</a:t>
            </a:r>
          </a:p>
        </p:txBody>
      </p:sp>
    </p:spTree>
    <p:extLst>
      <p:ext uri="{BB962C8B-B14F-4D97-AF65-F5344CB8AC3E}">
        <p14:creationId xmlns:p14="http://schemas.microsoft.com/office/powerpoint/2010/main" val="3774407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8E54-490F-0471-C40B-BAFF1FF10004}"/>
              </a:ext>
            </a:extLst>
          </p:cNvPr>
          <p:cNvSpPr>
            <a:spLocks noGrp="1"/>
          </p:cNvSpPr>
          <p:nvPr>
            <p:ph type="title"/>
          </p:nvPr>
        </p:nvSpPr>
        <p:spPr/>
        <p:txBody>
          <a:bodyPr/>
          <a:lstStyle/>
          <a:p>
            <a:pPr algn="ctr"/>
            <a:r>
              <a:rPr lang="en-US" dirty="0"/>
              <a:t>THE BIG PICTURE</a:t>
            </a:r>
          </a:p>
        </p:txBody>
      </p:sp>
      <p:sp>
        <p:nvSpPr>
          <p:cNvPr id="4" name="TextBox 3">
            <a:extLst>
              <a:ext uri="{FF2B5EF4-FFF2-40B4-BE49-F238E27FC236}">
                <a16:creationId xmlns:a16="http://schemas.microsoft.com/office/drawing/2014/main" id="{B69D6E2F-7295-2196-6D96-07E76C708F9F}"/>
              </a:ext>
            </a:extLst>
          </p:cNvPr>
          <p:cNvSpPr txBox="1"/>
          <p:nvPr/>
        </p:nvSpPr>
        <p:spPr>
          <a:xfrm>
            <a:off x="639097" y="1407919"/>
            <a:ext cx="4483509" cy="1846659"/>
          </a:xfrm>
          <a:prstGeom prst="rect">
            <a:avLst/>
          </a:prstGeom>
          <a:noFill/>
        </p:spPr>
        <p:txBody>
          <a:bodyPr wrap="square" rtlCol="0">
            <a:spAutoFit/>
          </a:bodyPr>
          <a:lstStyle/>
          <a:p>
            <a:pPr algn="ctr"/>
            <a:r>
              <a:rPr lang="en-US" sz="3800" dirty="0"/>
              <a:t>Reducing cybercrime will make life healthier for us all</a:t>
            </a:r>
          </a:p>
        </p:txBody>
      </p:sp>
      <p:sp>
        <p:nvSpPr>
          <p:cNvPr id="5" name="TextBox 4">
            <a:extLst>
              <a:ext uri="{FF2B5EF4-FFF2-40B4-BE49-F238E27FC236}">
                <a16:creationId xmlns:a16="http://schemas.microsoft.com/office/drawing/2014/main" id="{A9A7700D-BBB0-38C2-3650-9E0C70B23F86}"/>
              </a:ext>
            </a:extLst>
          </p:cNvPr>
          <p:cNvSpPr txBox="1"/>
          <p:nvPr/>
        </p:nvSpPr>
        <p:spPr>
          <a:xfrm>
            <a:off x="639097" y="3535979"/>
            <a:ext cx="4483509" cy="3016210"/>
          </a:xfrm>
          <a:prstGeom prst="rect">
            <a:avLst/>
          </a:prstGeom>
          <a:noFill/>
        </p:spPr>
        <p:txBody>
          <a:bodyPr wrap="square" rtlCol="0">
            <a:spAutoFit/>
          </a:bodyPr>
          <a:lstStyle/>
          <a:p>
            <a:pPr algn="ctr"/>
            <a:r>
              <a:rPr lang="en-US" sz="3800" dirty="0"/>
              <a:t>Why?</a:t>
            </a:r>
          </a:p>
          <a:p>
            <a:pPr algn="ctr"/>
            <a:r>
              <a:rPr lang="en-US" sz="3800" dirty="0"/>
              <a:t>Because exposure to cybercrime is harmful to humans and hard to avoid</a:t>
            </a:r>
          </a:p>
        </p:txBody>
      </p:sp>
      <p:sp>
        <p:nvSpPr>
          <p:cNvPr id="8" name="TextBox 7">
            <a:extLst>
              <a:ext uri="{FF2B5EF4-FFF2-40B4-BE49-F238E27FC236}">
                <a16:creationId xmlns:a16="http://schemas.microsoft.com/office/drawing/2014/main" id="{A31C9AC3-DFBC-4662-93A2-29F89F626FC1}"/>
              </a:ext>
            </a:extLst>
          </p:cNvPr>
          <p:cNvSpPr txBox="1"/>
          <p:nvPr/>
        </p:nvSpPr>
        <p:spPr>
          <a:xfrm>
            <a:off x="6096000" y="1407919"/>
            <a:ext cx="5456903" cy="1846659"/>
          </a:xfrm>
          <a:prstGeom prst="rect">
            <a:avLst/>
          </a:prstGeom>
          <a:noFill/>
        </p:spPr>
        <p:txBody>
          <a:bodyPr wrap="square" rtlCol="0">
            <a:spAutoFit/>
          </a:bodyPr>
          <a:lstStyle/>
          <a:p>
            <a:pPr algn="ctr"/>
            <a:r>
              <a:rPr lang="en-US" sz="3800" dirty="0"/>
              <a:t>Realizing this creates opportunities to elevate the cybersecurity narrative</a:t>
            </a:r>
          </a:p>
        </p:txBody>
      </p:sp>
      <p:sp>
        <p:nvSpPr>
          <p:cNvPr id="11" name="TextBox 10">
            <a:extLst>
              <a:ext uri="{FF2B5EF4-FFF2-40B4-BE49-F238E27FC236}">
                <a16:creationId xmlns:a16="http://schemas.microsoft.com/office/drawing/2014/main" id="{6D701754-F935-3FDC-8D09-51D4F1A5AAEC}"/>
              </a:ext>
            </a:extLst>
          </p:cNvPr>
          <p:cNvSpPr txBox="1"/>
          <p:nvPr/>
        </p:nvSpPr>
        <p:spPr>
          <a:xfrm>
            <a:off x="5996447" y="3535979"/>
            <a:ext cx="5656007" cy="3016210"/>
          </a:xfrm>
          <a:prstGeom prst="rect">
            <a:avLst/>
          </a:prstGeom>
          <a:noFill/>
        </p:spPr>
        <p:txBody>
          <a:bodyPr wrap="square" rtlCol="0">
            <a:spAutoFit/>
          </a:bodyPr>
          <a:lstStyle/>
          <a:p>
            <a:pPr algn="ctr"/>
            <a:r>
              <a:rPr lang="en-US" sz="3800" dirty="0"/>
              <a:t>Doing better at cybersecurity </a:t>
            </a:r>
            <a:r>
              <a:rPr lang="en-US" sz="3800" b="1" dirty="0"/>
              <a:t>and</a:t>
            </a:r>
            <a:r>
              <a:rPr lang="en-US" sz="3800" dirty="0"/>
              <a:t> cybercrime deterrence reduces healthcare costs and improves lives</a:t>
            </a:r>
          </a:p>
        </p:txBody>
      </p:sp>
    </p:spTree>
    <p:extLst>
      <p:ext uri="{BB962C8B-B14F-4D97-AF65-F5344CB8AC3E}">
        <p14:creationId xmlns:p14="http://schemas.microsoft.com/office/powerpoint/2010/main" val="262614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89D6D-6CC1-9065-9519-657D24C9B5B1}"/>
              </a:ext>
            </a:extLst>
          </p:cNvPr>
          <p:cNvSpPr>
            <a:spLocks noGrp="1"/>
          </p:cNvSpPr>
          <p:nvPr>
            <p:ph type="title"/>
          </p:nvPr>
        </p:nvSpPr>
        <p:spPr/>
        <p:txBody>
          <a:bodyPr/>
          <a:lstStyle/>
          <a:p>
            <a:r>
              <a:rPr lang="en-US" dirty="0"/>
              <a:t>Denmark has its own studies</a:t>
            </a:r>
          </a:p>
        </p:txBody>
      </p:sp>
      <p:sp>
        <p:nvSpPr>
          <p:cNvPr id="3" name="Content Placeholder 2">
            <a:extLst>
              <a:ext uri="{FF2B5EF4-FFF2-40B4-BE49-F238E27FC236}">
                <a16:creationId xmlns:a16="http://schemas.microsoft.com/office/drawing/2014/main" id="{0CB54E50-2A12-98EB-BE70-248E1BD35A30}"/>
              </a:ext>
            </a:extLst>
          </p:cNvPr>
          <p:cNvSpPr>
            <a:spLocks noGrp="1"/>
          </p:cNvSpPr>
          <p:nvPr>
            <p:ph idx="1"/>
          </p:nvPr>
        </p:nvSpPr>
        <p:spPr/>
        <p:txBody>
          <a:bodyPr>
            <a:normAutofit/>
          </a:bodyPr>
          <a:lstStyle/>
          <a:p>
            <a:r>
              <a:rPr lang="en-US" dirty="0">
                <a:solidFill>
                  <a:srgbClr val="C00000"/>
                </a:solidFill>
              </a:rPr>
              <a:t>“Study results suggest that refugees who were assigned to more disadvantaged neighborhoods were more likely to develop hypertension, hyperlipidemia, diabetes, and</a:t>
            </a:r>
            <a:r>
              <a:rPr lang="en-US" sz="28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myocardial infarction</a:t>
            </a:r>
            <a:r>
              <a:rPr lang="en-US" dirty="0">
                <a:solidFill>
                  <a:srgbClr val="C00000"/>
                </a:solidFill>
              </a:rPr>
              <a:t> in subsequent decades.”</a:t>
            </a:r>
            <a:endParaRPr lang="en-US" i="1" dirty="0"/>
          </a:p>
          <a:p>
            <a:r>
              <a:rPr lang="en-US" i="1" dirty="0"/>
              <a:t>Association of Neighborhood Disadvantage With Cardiovascular Risk Factors and Events Among Refugees in Denmark</a:t>
            </a:r>
          </a:p>
          <a:p>
            <a:pPr lvl="1"/>
            <a:r>
              <a:rPr lang="en-US" dirty="0"/>
              <a:t>Hamad et al. 2020 Denmark</a:t>
            </a:r>
          </a:p>
          <a:p>
            <a:pPr lvl="1"/>
            <a:r>
              <a:rPr lang="en-US" dirty="0"/>
              <a:t>Global Health</a:t>
            </a:r>
          </a:p>
        </p:txBody>
      </p:sp>
    </p:spTree>
    <p:extLst>
      <p:ext uri="{BB962C8B-B14F-4D97-AF65-F5344CB8AC3E}">
        <p14:creationId xmlns:p14="http://schemas.microsoft.com/office/powerpoint/2010/main" val="3807194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3C6E9F5-C115-AE30-D0E4-24DFB9CB2456}"/>
              </a:ext>
            </a:extLst>
          </p:cNvPr>
          <p:cNvSpPr>
            <a:spLocks noGrp="1"/>
          </p:cNvSpPr>
          <p:nvPr>
            <p:ph type="title"/>
          </p:nvPr>
        </p:nvSpPr>
        <p:spPr/>
        <p:txBody>
          <a:bodyPr>
            <a:normAutofit/>
          </a:bodyPr>
          <a:lstStyle/>
          <a:p>
            <a:r>
              <a:rPr lang="en-US" dirty="0"/>
              <a:t>Neighborhood crime impacts mental health</a:t>
            </a:r>
          </a:p>
        </p:txBody>
      </p:sp>
      <p:sp>
        <p:nvSpPr>
          <p:cNvPr id="3" name="Content Placeholder 2">
            <a:extLst>
              <a:ext uri="{FF2B5EF4-FFF2-40B4-BE49-F238E27FC236}">
                <a16:creationId xmlns:a16="http://schemas.microsoft.com/office/drawing/2014/main" id="{0CB54E50-2A12-98EB-BE70-248E1BD35A30}"/>
              </a:ext>
            </a:extLst>
          </p:cNvPr>
          <p:cNvSpPr>
            <a:spLocks noGrp="1"/>
          </p:cNvSpPr>
          <p:nvPr>
            <p:ph idx="1"/>
          </p:nvPr>
        </p:nvSpPr>
        <p:spPr/>
        <p:txBody>
          <a:bodyPr>
            <a:normAutofit fontScale="92500" lnSpcReduction="10000"/>
          </a:bodyPr>
          <a:lstStyle/>
          <a:p>
            <a:pPr marL="0" indent="0">
              <a:buNone/>
            </a:pPr>
            <a:r>
              <a:rPr lang="en-US" sz="2800" dirty="0">
                <a:solidFill>
                  <a:srgbClr val="C00000"/>
                </a:solidFill>
              </a:rPr>
              <a:t>“our results suggest that the effect of [local area] crime on mental health are </a:t>
            </a:r>
            <a:r>
              <a:rPr lang="en-US" sz="2800" b="1" dirty="0">
                <a:solidFill>
                  <a:srgbClr val="C00000"/>
                </a:solidFill>
              </a:rPr>
              <a:t>quite large, relative to the effects of other covariates</a:t>
            </a:r>
            <a:r>
              <a:rPr lang="en-US" sz="2800" dirty="0">
                <a:solidFill>
                  <a:srgbClr val="C00000"/>
                </a:solidFill>
              </a:rPr>
              <a:t>.</a:t>
            </a:r>
            <a:endParaRPr lang="en-US" i="1" dirty="0">
              <a:latin typeface="+mn-lt"/>
            </a:endParaRPr>
          </a:p>
          <a:p>
            <a:r>
              <a:rPr lang="en-US" i="1" dirty="0">
                <a:latin typeface="+mn-lt"/>
              </a:rPr>
              <a:t>Locus of control and the mental health effects of local area crime</a:t>
            </a:r>
          </a:p>
          <a:p>
            <a:pPr lvl="1"/>
            <a:r>
              <a:rPr lang="en-US" dirty="0">
                <a:latin typeface="+mn-lt"/>
              </a:rPr>
              <a:t>Churchill and Smyth, 2022, Australia</a:t>
            </a:r>
          </a:p>
          <a:p>
            <a:pPr lvl="1"/>
            <a:r>
              <a:rPr lang="en-US" dirty="0"/>
              <a:t>Social Science &amp; Medicine </a:t>
            </a:r>
          </a:p>
          <a:p>
            <a:pPr marL="0" indent="0">
              <a:buNone/>
            </a:pPr>
            <a:r>
              <a:rPr lang="en-US" dirty="0">
                <a:solidFill>
                  <a:srgbClr val="C00000"/>
                </a:solidFill>
              </a:rPr>
              <a:t>“We find that local crime rates have a significant, negative, and substantial effect on mental well-being in urban areas … We conclude that the </a:t>
            </a:r>
            <a:r>
              <a:rPr lang="en-US" b="1" dirty="0">
                <a:solidFill>
                  <a:srgbClr val="C00000"/>
                </a:solidFill>
              </a:rPr>
              <a:t>effects of local crime on mental distress of citizens are large, with possibly significant economic costs</a:t>
            </a:r>
            <a:r>
              <a:rPr lang="en-US" dirty="0">
                <a:solidFill>
                  <a:srgbClr val="C00000"/>
                </a:solidFill>
              </a:rPr>
              <a:t>.”</a:t>
            </a:r>
          </a:p>
          <a:p>
            <a:r>
              <a:rPr lang="en-US" i="1" dirty="0"/>
              <a:t>The effect of local area crime on mental health</a:t>
            </a:r>
          </a:p>
          <a:p>
            <a:pPr lvl="1"/>
            <a:r>
              <a:rPr lang="en-US" dirty="0" err="1"/>
              <a:t>Dustmann</a:t>
            </a:r>
            <a:r>
              <a:rPr lang="en-US" dirty="0"/>
              <a:t> and </a:t>
            </a:r>
            <a:r>
              <a:rPr lang="en-US" dirty="0" err="1"/>
              <a:t>Fasani</a:t>
            </a:r>
            <a:r>
              <a:rPr lang="en-US" dirty="0"/>
              <a:t>, 2016, UK</a:t>
            </a:r>
          </a:p>
          <a:p>
            <a:pPr lvl="1"/>
            <a:r>
              <a:rPr lang="en-US" dirty="0"/>
              <a:t>The Economic Journal</a:t>
            </a:r>
          </a:p>
        </p:txBody>
      </p:sp>
    </p:spTree>
    <p:extLst>
      <p:ext uri="{BB962C8B-B14F-4D97-AF65-F5344CB8AC3E}">
        <p14:creationId xmlns:p14="http://schemas.microsoft.com/office/powerpoint/2010/main" val="1132455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D841-EF9E-49FC-A005-8A491881ACD1}"/>
              </a:ext>
            </a:extLst>
          </p:cNvPr>
          <p:cNvSpPr>
            <a:spLocks noGrp="1"/>
          </p:cNvSpPr>
          <p:nvPr>
            <p:ph type="title"/>
          </p:nvPr>
        </p:nvSpPr>
        <p:spPr/>
        <p:txBody>
          <a:bodyPr/>
          <a:lstStyle/>
          <a:p>
            <a:r>
              <a:rPr lang="en-US" dirty="0"/>
              <a:t>Higher crime = more cardiometabolic risk</a:t>
            </a:r>
          </a:p>
        </p:txBody>
      </p:sp>
      <p:sp>
        <p:nvSpPr>
          <p:cNvPr id="3" name="Content Placeholder 2">
            <a:extLst>
              <a:ext uri="{FF2B5EF4-FFF2-40B4-BE49-F238E27FC236}">
                <a16:creationId xmlns:a16="http://schemas.microsoft.com/office/drawing/2014/main" id="{0CB54E50-2A12-98EB-BE70-248E1BD35A30}"/>
              </a:ext>
            </a:extLst>
          </p:cNvPr>
          <p:cNvSpPr>
            <a:spLocks noGrp="1"/>
          </p:cNvSpPr>
          <p:nvPr>
            <p:ph idx="1"/>
          </p:nvPr>
        </p:nvSpPr>
        <p:spPr/>
        <p:txBody>
          <a:bodyPr>
            <a:normAutofit/>
          </a:bodyPr>
          <a:lstStyle/>
          <a:p>
            <a:pPr marL="0" indent="0">
              <a:buNone/>
            </a:pPr>
            <a:r>
              <a:rPr lang="en-US" dirty="0">
                <a:solidFill>
                  <a:srgbClr val="C00000"/>
                </a:solidFill>
              </a:rPr>
              <a:t>“The present study provides novel evidence that objective neighbourhood crime rates among men, and perceptions of neighbourhood crime among women, are related to clinically-measured cardiometabolic risk … higher levels of crime and less safety was associated with higher risk of cardiometabolic risk factors.”</a:t>
            </a:r>
          </a:p>
          <a:p>
            <a:r>
              <a:rPr lang="en-US" i="1" dirty="0"/>
              <a:t>Gender-specific associations between perceived and objective neighbourhood crime and metabolic syndrome </a:t>
            </a:r>
          </a:p>
          <a:p>
            <a:pPr lvl="1"/>
            <a:r>
              <a:rPr lang="en-US" dirty="0" err="1"/>
              <a:t>Baldock</a:t>
            </a:r>
            <a:r>
              <a:rPr lang="en-US" dirty="0"/>
              <a:t> et al. 2018, Australia</a:t>
            </a:r>
          </a:p>
          <a:p>
            <a:pPr lvl="1"/>
            <a:r>
              <a:rPr lang="en-US" dirty="0"/>
              <a:t>Public Library of Science</a:t>
            </a:r>
          </a:p>
          <a:p>
            <a:pPr marL="0" indent="0">
              <a:buNone/>
            </a:pPr>
            <a:r>
              <a:rPr lang="en-US" dirty="0"/>
              <a:t> </a:t>
            </a:r>
          </a:p>
        </p:txBody>
      </p:sp>
    </p:spTree>
    <p:extLst>
      <p:ext uri="{BB962C8B-B14F-4D97-AF65-F5344CB8AC3E}">
        <p14:creationId xmlns:p14="http://schemas.microsoft.com/office/powerpoint/2010/main" val="794850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E0C40-4AC8-E38A-B456-7D6AD84CE0A5}"/>
              </a:ext>
            </a:extLst>
          </p:cNvPr>
          <p:cNvSpPr>
            <a:spLocks noGrp="1"/>
          </p:cNvSpPr>
          <p:nvPr>
            <p:ph type="title"/>
          </p:nvPr>
        </p:nvSpPr>
        <p:spPr/>
        <p:txBody>
          <a:bodyPr>
            <a:normAutofit/>
          </a:bodyPr>
          <a:lstStyle/>
          <a:p>
            <a:r>
              <a:rPr lang="en-US" dirty="0"/>
              <a:t>Meta-analysis of HCN studies confirms</a:t>
            </a:r>
          </a:p>
        </p:txBody>
      </p:sp>
      <p:sp>
        <p:nvSpPr>
          <p:cNvPr id="3" name="Content Placeholder 2">
            <a:extLst>
              <a:ext uri="{FF2B5EF4-FFF2-40B4-BE49-F238E27FC236}">
                <a16:creationId xmlns:a16="http://schemas.microsoft.com/office/drawing/2014/main" id="{0CB54E50-2A12-98EB-BE70-248E1BD35A30}"/>
              </a:ext>
            </a:extLst>
          </p:cNvPr>
          <p:cNvSpPr>
            <a:spLocks noGrp="1"/>
          </p:cNvSpPr>
          <p:nvPr>
            <p:ph idx="1"/>
          </p:nvPr>
        </p:nvSpPr>
        <p:spPr/>
        <p:txBody>
          <a:bodyPr>
            <a:normAutofit/>
          </a:bodyPr>
          <a:lstStyle/>
          <a:p>
            <a:pPr marL="0" indent="0">
              <a:buNone/>
            </a:pPr>
            <a:r>
              <a:rPr lang="en-US" dirty="0"/>
              <a:t>“</a:t>
            </a:r>
            <a:r>
              <a:rPr lang="en-US" b="1" dirty="0">
                <a:solidFill>
                  <a:srgbClr val="C00000"/>
                </a:solidFill>
              </a:rPr>
              <a:t>Crime in residential areas is a significant public health, social, economic and legal concern</a:t>
            </a:r>
            <a:r>
              <a:rPr lang="en-US" dirty="0">
                <a:solidFill>
                  <a:srgbClr val="C00000"/>
                </a:solidFill>
              </a:rPr>
              <a:t>, requiring systems-based approaches in policy and intervention and cooperation between professionals tasked with crime and (mental) health services.</a:t>
            </a:r>
            <a:r>
              <a:rPr lang="en-US" dirty="0"/>
              <a:t>”</a:t>
            </a:r>
          </a:p>
          <a:p>
            <a:r>
              <a:rPr lang="en-US" i="1" dirty="0"/>
              <a:t>The impact of neighbourhood crime on mental health: A systematic review and </a:t>
            </a:r>
            <a:r>
              <a:rPr lang="en-US" b="1" i="1" dirty="0"/>
              <a:t>meta-analysis</a:t>
            </a:r>
          </a:p>
          <a:p>
            <a:pPr lvl="1"/>
            <a:r>
              <a:rPr lang="en-US" dirty="0" err="1"/>
              <a:t>Baranyi</a:t>
            </a:r>
            <a:r>
              <a:rPr lang="en-US" dirty="0"/>
              <a:t>, et al. 2021, UK - International</a:t>
            </a:r>
          </a:p>
          <a:p>
            <a:pPr lvl="1"/>
            <a:r>
              <a:rPr lang="en-US" dirty="0"/>
              <a:t>Social Science &amp; Medicine</a:t>
            </a:r>
          </a:p>
          <a:p>
            <a:pPr lvl="1"/>
            <a:endParaRPr lang="en-US" dirty="0"/>
          </a:p>
          <a:p>
            <a:pPr marL="0" indent="0">
              <a:buNone/>
            </a:pPr>
            <a:endParaRPr lang="en-US" dirty="0"/>
          </a:p>
        </p:txBody>
      </p:sp>
    </p:spTree>
    <p:extLst>
      <p:ext uri="{BB962C8B-B14F-4D97-AF65-F5344CB8AC3E}">
        <p14:creationId xmlns:p14="http://schemas.microsoft.com/office/powerpoint/2010/main" val="3150293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987F-771C-32A5-082F-CD84D8626140}"/>
              </a:ext>
            </a:extLst>
          </p:cNvPr>
          <p:cNvSpPr>
            <a:spLocks noGrp="1"/>
          </p:cNvSpPr>
          <p:nvPr>
            <p:ph type="title"/>
          </p:nvPr>
        </p:nvSpPr>
        <p:spPr/>
        <p:txBody>
          <a:bodyPr>
            <a:normAutofit/>
          </a:bodyPr>
          <a:lstStyle/>
          <a:p>
            <a:r>
              <a:rPr lang="en-US" dirty="0">
                <a:latin typeface="+mn-lt"/>
              </a:rPr>
              <a:t>High crime neighborhood characteristics</a:t>
            </a:r>
          </a:p>
        </p:txBody>
      </p:sp>
      <p:sp>
        <p:nvSpPr>
          <p:cNvPr id="3" name="Content Placeholder 2">
            <a:extLst>
              <a:ext uri="{FF2B5EF4-FFF2-40B4-BE49-F238E27FC236}">
                <a16:creationId xmlns:a16="http://schemas.microsoft.com/office/drawing/2014/main" id="{FDB3A32D-AF5C-B5F3-286F-AB430CD365A6}"/>
              </a:ext>
            </a:extLst>
          </p:cNvPr>
          <p:cNvSpPr>
            <a:spLocks noGrp="1"/>
          </p:cNvSpPr>
          <p:nvPr>
            <p:ph idx="1"/>
          </p:nvPr>
        </p:nvSpPr>
        <p:spPr>
          <a:xfrm>
            <a:off x="838200" y="1464686"/>
            <a:ext cx="5398477" cy="4560976"/>
          </a:xfrm>
        </p:spPr>
        <p:txBody>
          <a:bodyPr>
            <a:normAutofit lnSpcReduction="10000"/>
          </a:bodyPr>
          <a:lstStyle/>
          <a:p>
            <a:r>
              <a:rPr lang="en-US" dirty="0"/>
              <a:t>Frequently visible criminal activity</a:t>
            </a:r>
          </a:p>
          <a:p>
            <a:r>
              <a:rPr lang="en-US" dirty="0"/>
              <a:t>Visible signs of past crimes</a:t>
            </a:r>
          </a:p>
          <a:p>
            <a:r>
              <a:rPr lang="en-US" dirty="0"/>
              <a:t>Constant news of new crimes</a:t>
            </a:r>
          </a:p>
          <a:p>
            <a:r>
              <a:rPr lang="en-US" dirty="0"/>
              <a:t>Constant reminders of crime risks</a:t>
            </a:r>
          </a:p>
          <a:p>
            <a:r>
              <a:rPr lang="en-US" dirty="0"/>
              <a:t>Lack of effective response from law enforcement</a:t>
            </a:r>
          </a:p>
          <a:p>
            <a:r>
              <a:rPr lang="en-US" dirty="0"/>
              <a:t>Lack of trust in institutions</a:t>
            </a:r>
          </a:p>
          <a:p>
            <a:r>
              <a:rPr lang="en-US" dirty="0"/>
              <a:t>Surrounded by ugly, inconvenient anti-crime measures</a:t>
            </a:r>
          </a:p>
          <a:p>
            <a:r>
              <a:rPr lang="en-US" dirty="0"/>
              <a:t>Welcome to Online</a:t>
            </a:r>
          </a:p>
        </p:txBody>
      </p:sp>
      <p:pic>
        <p:nvPicPr>
          <p:cNvPr id="5" name="Picture 4">
            <a:extLst>
              <a:ext uri="{FF2B5EF4-FFF2-40B4-BE49-F238E27FC236}">
                <a16:creationId xmlns:a16="http://schemas.microsoft.com/office/drawing/2014/main" id="{46E9914C-E684-390B-F7D2-5023D8026539}"/>
              </a:ext>
            </a:extLst>
          </p:cNvPr>
          <p:cNvPicPr>
            <a:picLocks noChangeAspect="1"/>
          </p:cNvPicPr>
          <p:nvPr/>
        </p:nvPicPr>
        <p:blipFill>
          <a:blip r:embed="rId3"/>
          <a:stretch>
            <a:fillRect/>
          </a:stretch>
        </p:blipFill>
        <p:spPr>
          <a:xfrm>
            <a:off x="6506308" y="1463759"/>
            <a:ext cx="4847492" cy="4847492"/>
          </a:xfrm>
          <a:prstGeom prst="rect">
            <a:avLst/>
          </a:prstGeom>
        </p:spPr>
      </p:pic>
      <p:grpSp>
        <p:nvGrpSpPr>
          <p:cNvPr id="6" name="Group 5">
            <a:extLst>
              <a:ext uri="{FF2B5EF4-FFF2-40B4-BE49-F238E27FC236}">
                <a16:creationId xmlns:a16="http://schemas.microsoft.com/office/drawing/2014/main" id="{BEE0D3AE-4A7F-979E-9430-CCCB80E6BCFA}"/>
              </a:ext>
            </a:extLst>
          </p:cNvPr>
          <p:cNvGrpSpPr/>
          <p:nvPr/>
        </p:nvGrpSpPr>
        <p:grpSpPr>
          <a:xfrm>
            <a:off x="838200" y="458653"/>
            <a:ext cx="10618546" cy="6153533"/>
            <a:chOff x="654751" y="352233"/>
            <a:chExt cx="10618546" cy="6153533"/>
          </a:xfrm>
        </p:grpSpPr>
        <p:pic>
          <p:nvPicPr>
            <p:cNvPr id="7" name="Picture 6">
              <a:extLst>
                <a:ext uri="{FF2B5EF4-FFF2-40B4-BE49-F238E27FC236}">
                  <a16:creationId xmlns:a16="http://schemas.microsoft.com/office/drawing/2014/main" id="{EB72A23C-DAA7-6DC9-0EF7-40C937BEA059}"/>
                </a:ext>
              </a:extLst>
            </p:cNvPr>
            <p:cNvPicPr>
              <a:picLocks noChangeAspect="1"/>
            </p:cNvPicPr>
            <p:nvPr/>
          </p:nvPicPr>
          <p:blipFill>
            <a:blip r:embed="rId4"/>
            <a:stretch>
              <a:fillRect/>
            </a:stretch>
          </p:blipFill>
          <p:spPr>
            <a:xfrm>
              <a:off x="654751" y="352233"/>
              <a:ext cx="10618546" cy="6153533"/>
            </a:xfrm>
            <a:prstGeom prst="rect">
              <a:avLst/>
            </a:prstGeom>
            <a:effectLst>
              <a:outerShdw blurRad="347205" dist="50800" dir="5400000" algn="ctr" rotWithShape="0">
                <a:srgbClr val="000000">
                  <a:alpha val="43137"/>
                </a:srgbClr>
              </a:outerShdw>
            </a:effectLst>
          </p:spPr>
        </p:pic>
        <p:grpSp>
          <p:nvGrpSpPr>
            <p:cNvPr id="8" name="Group 7">
              <a:extLst>
                <a:ext uri="{FF2B5EF4-FFF2-40B4-BE49-F238E27FC236}">
                  <a16:creationId xmlns:a16="http://schemas.microsoft.com/office/drawing/2014/main" id="{67B5E6F9-3C69-DA1E-1C36-4620FB102061}"/>
                </a:ext>
              </a:extLst>
            </p:cNvPr>
            <p:cNvGrpSpPr/>
            <p:nvPr/>
          </p:nvGrpSpPr>
          <p:grpSpPr>
            <a:xfrm>
              <a:off x="5118754" y="723506"/>
              <a:ext cx="4977352" cy="1670902"/>
              <a:chOff x="5797484" y="704653"/>
              <a:chExt cx="4977352" cy="1670902"/>
            </a:xfrm>
            <a:effectLst>
              <a:outerShdw blurRad="320543" dist="38100" dir="2700000" algn="tl" rotWithShape="0">
                <a:prstClr val="black">
                  <a:alpha val="40000"/>
                </a:prstClr>
              </a:outerShdw>
            </a:effectLst>
          </p:grpSpPr>
          <p:sp>
            <p:nvSpPr>
              <p:cNvPr id="9" name="Rounded Rectangular Callout 8">
                <a:extLst>
                  <a:ext uri="{FF2B5EF4-FFF2-40B4-BE49-F238E27FC236}">
                    <a16:creationId xmlns:a16="http://schemas.microsoft.com/office/drawing/2014/main" id="{705E2949-7D86-3A28-1F26-4F665952991D}"/>
                  </a:ext>
                </a:extLst>
              </p:cNvPr>
              <p:cNvSpPr/>
              <p:nvPr/>
            </p:nvSpPr>
            <p:spPr>
              <a:xfrm>
                <a:off x="5797484" y="704653"/>
                <a:ext cx="4977352" cy="1670902"/>
              </a:xfrm>
              <a:prstGeom prst="wedgeRoundRectCallout">
                <a:avLst>
                  <a:gd name="adj1" fmla="val -56250"/>
                  <a:gd name="adj2" fmla="val 41287"/>
                  <a:gd name="adj3" fmla="val 16667"/>
                </a:avLst>
              </a:prstGeom>
              <a:solidFill>
                <a:srgbClr val="E9E9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59FF928-C12F-F765-6605-47F180CB320E}"/>
                  </a:ext>
                </a:extLst>
              </p:cNvPr>
              <p:cNvPicPr>
                <a:picLocks noChangeAspect="1"/>
              </p:cNvPicPr>
              <p:nvPr/>
            </p:nvPicPr>
            <p:blipFill>
              <a:blip r:embed="rId5"/>
              <a:stretch>
                <a:fillRect/>
              </a:stretch>
            </p:blipFill>
            <p:spPr>
              <a:xfrm>
                <a:off x="6005943" y="886118"/>
                <a:ext cx="4523790" cy="1376315"/>
              </a:xfrm>
              <a:prstGeom prst="rect">
                <a:avLst/>
              </a:prstGeom>
              <a:ln>
                <a:noFill/>
              </a:ln>
            </p:spPr>
          </p:pic>
        </p:grpSp>
      </p:grpSp>
      <p:pic>
        <p:nvPicPr>
          <p:cNvPr id="12" name="Picture 11">
            <a:extLst>
              <a:ext uri="{FF2B5EF4-FFF2-40B4-BE49-F238E27FC236}">
                <a16:creationId xmlns:a16="http://schemas.microsoft.com/office/drawing/2014/main" id="{657BD980-BD2E-8E11-1AA2-47889866AA7E}"/>
              </a:ext>
            </a:extLst>
          </p:cNvPr>
          <p:cNvPicPr>
            <a:picLocks noChangeAspect="1"/>
          </p:cNvPicPr>
          <p:nvPr/>
        </p:nvPicPr>
        <p:blipFill>
          <a:blip r:embed="rId6"/>
          <a:stretch>
            <a:fillRect/>
          </a:stretch>
        </p:blipFill>
        <p:spPr>
          <a:xfrm>
            <a:off x="6267680" y="1306733"/>
            <a:ext cx="5738622" cy="5037414"/>
          </a:xfrm>
          <a:prstGeom prst="rect">
            <a:avLst/>
          </a:prstGeom>
        </p:spPr>
      </p:pic>
    </p:spTree>
    <p:extLst>
      <p:ext uri="{BB962C8B-B14F-4D97-AF65-F5344CB8AC3E}">
        <p14:creationId xmlns:p14="http://schemas.microsoft.com/office/powerpoint/2010/main" val="183196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par>
                          <p:cTn id="43" fill="hold">
                            <p:stCondLst>
                              <p:cond delay="0"/>
                            </p:stCondLst>
                            <p:childTnLst>
                              <p:par>
                                <p:cTn id="44" presetID="9" presetClass="entr" presetSubtype="0" fill="hold" nodeType="afterEffect">
                                  <p:stCondLst>
                                    <p:cond delay="500"/>
                                  </p:stCondLst>
                                  <p:childTnLst>
                                    <p:set>
                                      <p:cBhvr>
                                        <p:cTn id="45" dur="1" fill="hold">
                                          <p:stCondLst>
                                            <p:cond delay="0"/>
                                          </p:stCondLst>
                                        </p:cTn>
                                        <p:tgtEl>
                                          <p:spTgt spid="5"/>
                                        </p:tgtEl>
                                        <p:attrNameLst>
                                          <p:attrName>style.visibility</p:attrName>
                                        </p:attrNameLst>
                                      </p:cBhvr>
                                      <p:to>
                                        <p:strVal val="visible"/>
                                      </p:to>
                                    </p:set>
                                    <p:animEffect transition="in" filter="dissolve">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359D9-8897-110A-8169-78CE7E2E8D7C}"/>
              </a:ext>
            </a:extLst>
          </p:cNvPr>
          <p:cNvPicPr>
            <a:picLocks noChangeAspect="1"/>
          </p:cNvPicPr>
          <p:nvPr/>
        </p:nvPicPr>
        <p:blipFill>
          <a:blip r:embed="rId3"/>
          <a:stretch>
            <a:fillRect/>
          </a:stretch>
        </p:blipFill>
        <p:spPr>
          <a:xfrm>
            <a:off x="980718" y="90098"/>
            <a:ext cx="10004205" cy="6677805"/>
          </a:xfrm>
          <a:prstGeom prst="rect">
            <a:avLst/>
          </a:prstGeom>
        </p:spPr>
      </p:pic>
      <p:sp>
        <p:nvSpPr>
          <p:cNvPr id="5" name="Rounded Rectangular Callout 4">
            <a:extLst>
              <a:ext uri="{FF2B5EF4-FFF2-40B4-BE49-F238E27FC236}">
                <a16:creationId xmlns:a16="http://schemas.microsoft.com/office/drawing/2014/main" id="{4F193066-0E25-E85B-E8B8-C328769588B5}"/>
              </a:ext>
            </a:extLst>
          </p:cNvPr>
          <p:cNvSpPr/>
          <p:nvPr/>
        </p:nvSpPr>
        <p:spPr>
          <a:xfrm>
            <a:off x="8791893" y="2855114"/>
            <a:ext cx="1935512" cy="898631"/>
          </a:xfrm>
          <a:prstGeom prst="wedgeRoundRectCallout">
            <a:avLst>
              <a:gd name="adj1" fmla="val -9682"/>
              <a:gd name="adj2" fmla="val 101445"/>
              <a:gd name="adj3" fmla="val 16667"/>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tx1"/>
                </a:solidFill>
              </a:rPr>
              <a:t>Is this auction listing a scam?</a:t>
            </a:r>
          </a:p>
        </p:txBody>
      </p:sp>
      <p:sp>
        <p:nvSpPr>
          <p:cNvPr id="6" name="Rounded Rectangular Callout 5">
            <a:extLst>
              <a:ext uri="{FF2B5EF4-FFF2-40B4-BE49-F238E27FC236}">
                <a16:creationId xmlns:a16="http://schemas.microsoft.com/office/drawing/2014/main" id="{9A1CA9D7-0879-CA98-C6AA-13099324A05E}"/>
              </a:ext>
            </a:extLst>
          </p:cNvPr>
          <p:cNvSpPr/>
          <p:nvPr/>
        </p:nvSpPr>
        <p:spPr>
          <a:xfrm>
            <a:off x="8687876" y="591972"/>
            <a:ext cx="1659011" cy="1244258"/>
          </a:xfrm>
          <a:prstGeom prst="wedgeRoundRectCallout">
            <a:avLst>
              <a:gd name="adj1" fmla="val -62643"/>
              <a:gd name="adj2" fmla="val 150561"/>
              <a:gd name="adj3" fmla="val 16667"/>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tx1"/>
                </a:solidFill>
              </a:rPr>
              <a:t>Is this social media post for real?</a:t>
            </a:r>
          </a:p>
        </p:txBody>
      </p:sp>
      <p:sp>
        <p:nvSpPr>
          <p:cNvPr id="7" name="Rounded Rectangular Callout 6">
            <a:extLst>
              <a:ext uri="{FF2B5EF4-FFF2-40B4-BE49-F238E27FC236}">
                <a16:creationId xmlns:a16="http://schemas.microsoft.com/office/drawing/2014/main" id="{B5813FD5-4BDB-5067-F79B-7AB55DBDD465}"/>
              </a:ext>
            </a:extLst>
          </p:cNvPr>
          <p:cNvSpPr/>
          <p:nvPr/>
        </p:nvSpPr>
        <p:spPr>
          <a:xfrm>
            <a:off x="1948475" y="794452"/>
            <a:ext cx="2201723" cy="1244258"/>
          </a:xfrm>
          <a:prstGeom prst="wedgeRoundRectCallout">
            <a:avLst>
              <a:gd name="adj1" fmla="val 59308"/>
              <a:gd name="adj2" fmla="val 105033"/>
              <a:gd name="adj3" fmla="val 16667"/>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tx1"/>
                </a:solidFill>
              </a:rPr>
              <a:t>Is this crypto currency offer legit?</a:t>
            </a:r>
          </a:p>
        </p:txBody>
      </p:sp>
      <p:sp>
        <p:nvSpPr>
          <p:cNvPr id="8" name="Rounded Rectangular Callout 7">
            <a:extLst>
              <a:ext uri="{FF2B5EF4-FFF2-40B4-BE49-F238E27FC236}">
                <a16:creationId xmlns:a16="http://schemas.microsoft.com/office/drawing/2014/main" id="{36D4B490-16E9-799C-ACD5-D335B0925847}"/>
              </a:ext>
            </a:extLst>
          </p:cNvPr>
          <p:cNvSpPr/>
          <p:nvPr/>
        </p:nvSpPr>
        <p:spPr>
          <a:xfrm>
            <a:off x="4436990" y="643101"/>
            <a:ext cx="1659011" cy="1244258"/>
          </a:xfrm>
          <a:prstGeom prst="wedgeRoundRectCallout">
            <a:avLst>
              <a:gd name="adj1" fmla="val 8698"/>
              <a:gd name="adj2" fmla="val 120480"/>
              <a:gd name="adj3" fmla="val 16667"/>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tx1"/>
                </a:solidFill>
              </a:rPr>
              <a:t>Is this text message a scam?</a:t>
            </a:r>
          </a:p>
        </p:txBody>
      </p:sp>
      <p:sp>
        <p:nvSpPr>
          <p:cNvPr id="9" name="Rounded Rectangular Callout 8">
            <a:extLst>
              <a:ext uri="{FF2B5EF4-FFF2-40B4-BE49-F238E27FC236}">
                <a16:creationId xmlns:a16="http://schemas.microsoft.com/office/drawing/2014/main" id="{8C120BFF-ECB9-B31A-EE9C-14AC8C6525D6}"/>
              </a:ext>
            </a:extLst>
          </p:cNvPr>
          <p:cNvSpPr/>
          <p:nvPr/>
        </p:nvSpPr>
        <p:spPr>
          <a:xfrm>
            <a:off x="1326345" y="2232986"/>
            <a:ext cx="1866387" cy="1731122"/>
          </a:xfrm>
          <a:prstGeom prst="wedgeRoundRectCallout">
            <a:avLst>
              <a:gd name="adj1" fmla="val 19959"/>
              <a:gd name="adj2" fmla="val 92616"/>
              <a:gd name="adj3" fmla="val 16667"/>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tx1"/>
                </a:solidFill>
              </a:rPr>
              <a:t>Why is that apartment rental so cheap?</a:t>
            </a:r>
          </a:p>
        </p:txBody>
      </p:sp>
      <p:sp>
        <p:nvSpPr>
          <p:cNvPr id="10" name="Rounded Rectangular Callout 9">
            <a:extLst>
              <a:ext uri="{FF2B5EF4-FFF2-40B4-BE49-F238E27FC236}">
                <a16:creationId xmlns:a16="http://schemas.microsoft.com/office/drawing/2014/main" id="{99DEADB8-6C20-4815-3C53-3FE4B8FD2851}"/>
              </a:ext>
            </a:extLst>
          </p:cNvPr>
          <p:cNvSpPr/>
          <p:nvPr/>
        </p:nvSpPr>
        <p:spPr>
          <a:xfrm>
            <a:off x="4022237" y="4030248"/>
            <a:ext cx="1659011" cy="1610890"/>
          </a:xfrm>
          <a:prstGeom prst="wedgeRoundRectCallout">
            <a:avLst>
              <a:gd name="adj1" fmla="val 37044"/>
              <a:gd name="adj2" fmla="val -78668"/>
              <a:gd name="adj3" fmla="val 16667"/>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tx1"/>
                </a:solidFill>
              </a:rPr>
              <a:t>Is this message really from my bank?</a:t>
            </a:r>
          </a:p>
        </p:txBody>
      </p:sp>
      <p:sp>
        <p:nvSpPr>
          <p:cNvPr id="11" name="Rounded Rectangular Callout 10">
            <a:extLst>
              <a:ext uri="{FF2B5EF4-FFF2-40B4-BE49-F238E27FC236}">
                <a16:creationId xmlns:a16="http://schemas.microsoft.com/office/drawing/2014/main" id="{A4C24230-4902-C737-D402-8D879869FCAA}"/>
              </a:ext>
            </a:extLst>
          </p:cNvPr>
          <p:cNvSpPr/>
          <p:nvPr/>
        </p:nvSpPr>
        <p:spPr>
          <a:xfrm>
            <a:off x="5888625" y="4652376"/>
            <a:ext cx="2119006" cy="1244258"/>
          </a:xfrm>
          <a:prstGeom prst="wedgeRoundRectCallout">
            <a:avLst>
              <a:gd name="adj1" fmla="val 13429"/>
              <a:gd name="adj2" fmla="val -98219"/>
              <a:gd name="adj3" fmla="val 16667"/>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tx1"/>
                </a:solidFill>
              </a:rPr>
              <a:t>Do I really have to pay a delivery fee?</a:t>
            </a:r>
          </a:p>
        </p:txBody>
      </p:sp>
      <p:sp>
        <p:nvSpPr>
          <p:cNvPr id="2" name="Rounded Rectangular Callout 1">
            <a:extLst>
              <a:ext uri="{FF2B5EF4-FFF2-40B4-BE49-F238E27FC236}">
                <a16:creationId xmlns:a16="http://schemas.microsoft.com/office/drawing/2014/main" id="{2BBEE211-970D-B561-A42D-2C06A955DCBC}"/>
              </a:ext>
            </a:extLst>
          </p:cNvPr>
          <p:cNvSpPr/>
          <p:nvPr/>
        </p:nvSpPr>
        <p:spPr>
          <a:xfrm>
            <a:off x="8791893" y="5570888"/>
            <a:ext cx="1797262" cy="898631"/>
          </a:xfrm>
          <a:prstGeom prst="wedgeRoundRectCallout">
            <a:avLst>
              <a:gd name="adj1" fmla="val -16401"/>
              <a:gd name="adj2" fmla="val -96801"/>
              <a:gd name="adj3" fmla="val 16667"/>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tx1"/>
                </a:solidFill>
              </a:rPr>
              <a:t>Where’s my money gone?</a:t>
            </a:r>
          </a:p>
        </p:txBody>
      </p:sp>
      <p:sp>
        <p:nvSpPr>
          <p:cNvPr id="13" name="Rectangle 12">
            <a:extLst>
              <a:ext uri="{FF2B5EF4-FFF2-40B4-BE49-F238E27FC236}">
                <a16:creationId xmlns:a16="http://schemas.microsoft.com/office/drawing/2014/main" id="{8402614E-0355-672F-F295-97BD1A30A926}"/>
              </a:ext>
            </a:extLst>
          </p:cNvPr>
          <p:cNvSpPr/>
          <p:nvPr/>
        </p:nvSpPr>
        <p:spPr>
          <a:xfrm>
            <a:off x="6695768" y="334297"/>
            <a:ext cx="1229032" cy="570271"/>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bg1">
                    <a:lumMod val="85000"/>
                  </a:schemeClr>
                </a:solidFill>
              </a:rPr>
              <a:t>DISCOVER</a:t>
            </a:r>
          </a:p>
          <a:p>
            <a:r>
              <a:rPr lang="en-US" dirty="0">
                <a:solidFill>
                  <a:schemeClr val="bg1">
                    <a:lumMod val="85000"/>
                  </a:schemeClr>
                </a:solidFill>
              </a:rPr>
              <a:t>DENMARK</a:t>
            </a:r>
          </a:p>
        </p:txBody>
      </p:sp>
      <p:sp>
        <p:nvSpPr>
          <p:cNvPr id="14" name="Rectangle 13">
            <a:extLst>
              <a:ext uri="{FF2B5EF4-FFF2-40B4-BE49-F238E27FC236}">
                <a16:creationId xmlns:a16="http://schemas.microsoft.com/office/drawing/2014/main" id="{8771AECC-15E4-20C7-81BD-13181D8D22DD}"/>
              </a:ext>
            </a:extLst>
          </p:cNvPr>
          <p:cNvSpPr/>
          <p:nvPr/>
        </p:nvSpPr>
        <p:spPr>
          <a:xfrm>
            <a:off x="6759678" y="373625"/>
            <a:ext cx="1155290" cy="653844"/>
          </a:xfrm>
          <a:prstGeom prst="rect">
            <a:avLst/>
          </a:prstGeom>
          <a:solidFill>
            <a:srgbClr val="69696A">
              <a:alpha val="7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bg1">
                  <a:lumMod val="85000"/>
                </a:schemeClr>
              </a:solidFill>
            </a:endParaRPr>
          </a:p>
        </p:txBody>
      </p:sp>
      <p:sp>
        <p:nvSpPr>
          <p:cNvPr id="4" name="Rounded Rectangular Callout 3">
            <a:extLst>
              <a:ext uri="{FF2B5EF4-FFF2-40B4-BE49-F238E27FC236}">
                <a16:creationId xmlns:a16="http://schemas.microsoft.com/office/drawing/2014/main" id="{2EA2A5D4-3247-E770-52BA-0FDA75878750}"/>
              </a:ext>
            </a:extLst>
          </p:cNvPr>
          <p:cNvSpPr/>
          <p:nvPr/>
        </p:nvSpPr>
        <p:spPr>
          <a:xfrm>
            <a:off x="6333594" y="766155"/>
            <a:ext cx="2119006" cy="1244258"/>
          </a:xfrm>
          <a:prstGeom prst="wedgeRoundRectCallout">
            <a:avLst>
              <a:gd name="adj1" fmla="val -39084"/>
              <a:gd name="adj2" fmla="val 115602"/>
              <a:gd name="adj3" fmla="val 16667"/>
            </a:avLst>
          </a:prstGeom>
          <a:solidFill>
            <a:schemeClr val="bg1"/>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tx1"/>
                </a:solidFill>
              </a:rPr>
              <a:t>Is it safe to read this PDF attachment?</a:t>
            </a:r>
          </a:p>
        </p:txBody>
      </p:sp>
    </p:spTree>
    <p:extLst>
      <p:ext uri="{BB962C8B-B14F-4D97-AF65-F5344CB8AC3E}">
        <p14:creationId xmlns:p14="http://schemas.microsoft.com/office/powerpoint/2010/main" val="1086016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359D9-8897-110A-8169-78CE7E2E8D7C}"/>
              </a:ext>
            </a:extLst>
          </p:cNvPr>
          <p:cNvPicPr>
            <a:picLocks noChangeAspect="1"/>
          </p:cNvPicPr>
          <p:nvPr/>
        </p:nvPicPr>
        <p:blipFill>
          <a:blip r:embed="rId3"/>
          <a:stretch>
            <a:fillRect/>
          </a:stretch>
        </p:blipFill>
        <p:spPr>
          <a:xfrm>
            <a:off x="980718" y="90098"/>
            <a:ext cx="10004205" cy="6677805"/>
          </a:xfrm>
          <a:prstGeom prst="rect">
            <a:avLst/>
          </a:prstGeom>
        </p:spPr>
      </p:pic>
      <p:sp>
        <p:nvSpPr>
          <p:cNvPr id="5" name="Rounded Rectangular Callout 4">
            <a:extLst>
              <a:ext uri="{FF2B5EF4-FFF2-40B4-BE49-F238E27FC236}">
                <a16:creationId xmlns:a16="http://schemas.microsoft.com/office/drawing/2014/main" id="{4F193066-0E25-E85B-E8B8-C328769588B5}"/>
              </a:ext>
            </a:extLst>
          </p:cNvPr>
          <p:cNvSpPr/>
          <p:nvPr/>
        </p:nvSpPr>
        <p:spPr>
          <a:xfrm>
            <a:off x="8791893" y="3225114"/>
            <a:ext cx="2073762" cy="1124464"/>
          </a:xfrm>
          <a:prstGeom prst="wedgeRoundRectCallout">
            <a:avLst>
              <a:gd name="adj1" fmla="val -31388"/>
              <a:gd name="adj2" fmla="val 71069"/>
              <a:gd name="adj3" fmla="val 16667"/>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bg1"/>
                </a:solidFill>
              </a:rPr>
              <a:t>DANGER:</a:t>
            </a:r>
          </a:p>
          <a:p>
            <a:pPr algn="ctr"/>
            <a:r>
              <a:rPr lang="en-US" sz="2177" dirty="0">
                <a:solidFill>
                  <a:schemeClr val="bg1"/>
                </a:solidFill>
              </a:rPr>
              <a:t>This email  may be deceptive</a:t>
            </a:r>
          </a:p>
        </p:txBody>
      </p:sp>
      <p:sp>
        <p:nvSpPr>
          <p:cNvPr id="6" name="Rounded Rectangular Callout 5">
            <a:extLst>
              <a:ext uri="{FF2B5EF4-FFF2-40B4-BE49-F238E27FC236}">
                <a16:creationId xmlns:a16="http://schemas.microsoft.com/office/drawing/2014/main" id="{9A1CA9D7-0879-CA98-C6AA-13099324A05E}"/>
              </a:ext>
            </a:extLst>
          </p:cNvPr>
          <p:cNvSpPr/>
          <p:nvPr/>
        </p:nvSpPr>
        <p:spPr>
          <a:xfrm>
            <a:off x="9024396" y="1045276"/>
            <a:ext cx="1659011" cy="1411832"/>
          </a:xfrm>
          <a:prstGeom prst="wedgeRoundRectCallout">
            <a:avLst>
              <a:gd name="adj1" fmla="val -84549"/>
              <a:gd name="adj2" fmla="val 99910"/>
              <a:gd name="adj3" fmla="val 16667"/>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bg1"/>
                </a:solidFill>
              </a:rPr>
              <a:t>NEWS: Huge rise in digital scam losses</a:t>
            </a:r>
          </a:p>
        </p:txBody>
      </p:sp>
      <p:sp>
        <p:nvSpPr>
          <p:cNvPr id="7" name="Rounded Rectangular Callout 6">
            <a:extLst>
              <a:ext uri="{FF2B5EF4-FFF2-40B4-BE49-F238E27FC236}">
                <a16:creationId xmlns:a16="http://schemas.microsoft.com/office/drawing/2014/main" id="{B5813FD5-4BDB-5067-F79B-7AB55DBDD465}"/>
              </a:ext>
            </a:extLst>
          </p:cNvPr>
          <p:cNvSpPr/>
          <p:nvPr/>
        </p:nvSpPr>
        <p:spPr>
          <a:xfrm>
            <a:off x="1948475" y="794452"/>
            <a:ext cx="2201723" cy="1244258"/>
          </a:xfrm>
          <a:prstGeom prst="wedgeRoundRectCallout">
            <a:avLst>
              <a:gd name="adj1" fmla="val 59308"/>
              <a:gd name="adj2" fmla="val 105033"/>
              <a:gd name="adj3" fmla="val 16667"/>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bg1"/>
                </a:solidFill>
              </a:rPr>
              <a:t>Enter digits 2, 4, and 5 of your secret number</a:t>
            </a:r>
          </a:p>
        </p:txBody>
      </p:sp>
      <p:sp>
        <p:nvSpPr>
          <p:cNvPr id="8" name="Rounded Rectangular Callout 7">
            <a:extLst>
              <a:ext uri="{FF2B5EF4-FFF2-40B4-BE49-F238E27FC236}">
                <a16:creationId xmlns:a16="http://schemas.microsoft.com/office/drawing/2014/main" id="{36D4B490-16E9-799C-ACD5-D335B0925847}"/>
              </a:ext>
            </a:extLst>
          </p:cNvPr>
          <p:cNvSpPr/>
          <p:nvPr/>
        </p:nvSpPr>
        <p:spPr>
          <a:xfrm>
            <a:off x="4436990" y="370703"/>
            <a:ext cx="1887724" cy="1516656"/>
          </a:xfrm>
          <a:prstGeom prst="wedgeRoundRectCallout">
            <a:avLst>
              <a:gd name="adj1" fmla="val 8698"/>
              <a:gd name="adj2" fmla="val 120480"/>
              <a:gd name="adj3" fmla="val 16667"/>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bg1"/>
                </a:solidFill>
              </a:rPr>
              <a:t>WARNING: This message may be a scam</a:t>
            </a:r>
          </a:p>
        </p:txBody>
      </p:sp>
      <p:sp>
        <p:nvSpPr>
          <p:cNvPr id="9" name="Rounded Rectangular Callout 8">
            <a:extLst>
              <a:ext uri="{FF2B5EF4-FFF2-40B4-BE49-F238E27FC236}">
                <a16:creationId xmlns:a16="http://schemas.microsoft.com/office/drawing/2014/main" id="{8C120BFF-ECB9-B31A-EE9C-14AC8C6525D6}"/>
              </a:ext>
            </a:extLst>
          </p:cNvPr>
          <p:cNvSpPr/>
          <p:nvPr/>
        </p:nvSpPr>
        <p:spPr>
          <a:xfrm>
            <a:off x="1326345" y="2323070"/>
            <a:ext cx="1866387" cy="1641038"/>
          </a:xfrm>
          <a:prstGeom prst="wedgeRoundRectCallout">
            <a:avLst>
              <a:gd name="adj1" fmla="val 19959"/>
              <a:gd name="adj2" fmla="val 92616"/>
              <a:gd name="adj3" fmla="val 16667"/>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bg1"/>
                </a:solidFill>
              </a:rPr>
              <a:t>Use your other device to confirm your identity</a:t>
            </a:r>
          </a:p>
        </p:txBody>
      </p:sp>
      <p:sp>
        <p:nvSpPr>
          <p:cNvPr id="10" name="Rounded Rectangular Callout 9">
            <a:extLst>
              <a:ext uri="{FF2B5EF4-FFF2-40B4-BE49-F238E27FC236}">
                <a16:creationId xmlns:a16="http://schemas.microsoft.com/office/drawing/2014/main" id="{99DEADB8-6C20-4815-3C53-3FE4B8FD2851}"/>
              </a:ext>
            </a:extLst>
          </p:cNvPr>
          <p:cNvSpPr/>
          <p:nvPr/>
        </p:nvSpPr>
        <p:spPr>
          <a:xfrm>
            <a:off x="3793525" y="4030248"/>
            <a:ext cx="1887724" cy="1369655"/>
          </a:xfrm>
          <a:prstGeom prst="wedgeRoundRectCallout">
            <a:avLst>
              <a:gd name="adj1" fmla="val 37044"/>
              <a:gd name="adj2" fmla="val -78668"/>
              <a:gd name="adj3" fmla="val 16667"/>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bg1"/>
                </a:solidFill>
              </a:rPr>
              <a:t>UPDATE NOW to fix security vulnerability</a:t>
            </a:r>
          </a:p>
        </p:txBody>
      </p:sp>
      <p:sp>
        <p:nvSpPr>
          <p:cNvPr id="11" name="Rounded Rectangular Callout 10">
            <a:extLst>
              <a:ext uri="{FF2B5EF4-FFF2-40B4-BE49-F238E27FC236}">
                <a16:creationId xmlns:a16="http://schemas.microsoft.com/office/drawing/2014/main" id="{A4C24230-4902-C737-D402-8D879869FCAA}"/>
              </a:ext>
            </a:extLst>
          </p:cNvPr>
          <p:cNvSpPr/>
          <p:nvPr/>
        </p:nvSpPr>
        <p:spPr>
          <a:xfrm>
            <a:off x="6050692" y="4717536"/>
            <a:ext cx="2119006" cy="1516656"/>
          </a:xfrm>
          <a:prstGeom prst="wedgeRoundRectCallout">
            <a:avLst>
              <a:gd name="adj1" fmla="val 13429"/>
              <a:gd name="adj2" fmla="val -98219"/>
              <a:gd name="adj3" fmla="val 16667"/>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bg1"/>
                </a:solidFill>
              </a:rPr>
              <a:t>FRAUD ALERT: Are you sure you want to approve this?</a:t>
            </a:r>
          </a:p>
        </p:txBody>
      </p:sp>
      <p:sp>
        <p:nvSpPr>
          <p:cNvPr id="2" name="Rounded Rectangular Callout 1">
            <a:extLst>
              <a:ext uri="{FF2B5EF4-FFF2-40B4-BE49-F238E27FC236}">
                <a16:creationId xmlns:a16="http://schemas.microsoft.com/office/drawing/2014/main" id="{2BBEE211-970D-B561-A42D-2C06A955DCBC}"/>
              </a:ext>
            </a:extLst>
          </p:cNvPr>
          <p:cNvSpPr/>
          <p:nvPr/>
        </p:nvSpPr>
        <p:spPr>
          <a:xfrm>
            <a:off x="8983361" y="5570888"/>
            <a:ext cx="1700046" cy="898631"/>
          </a:xfrm>
          <a:prstGeom prst="wedgeRoundRectCallout">
            <a:avLst>
              <a:gd name="adj1" fmla="val -43151"/>
              <a:gd name="adj2" fmla="val -78968"/>
              <a:gd name="adj3" fmla="val 16667"/>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bg1"/>
                </a:solidFill>
              </a:rPr>
              <a:t>Scan face to continue</a:t>
            </a:r>
          </a:p>
        </p:txBody>
      </p:sp>
      <p:sp>
        <p:nvSpPr>
          <p:cNvPr id="12" name="Rectangle 11">
            <a:extLst>
              <a:ext uri="{FF2B5EF4-FFF2-40B4-BE49-F238E27FC236}">
                <a16:creationId xmlns:a16="http://schemas.microsoft.com/office/drawing/2014/main" id="{A7BD9A1F-986E-FBC1-8B8A-D35AF04FE10F}"/>
              </a:ext>
            </a:extLst>
          </p:cNvPr>
          <p:cNvSpPr/>
          <p:nvPr/>
        </p:nvSpPr>
        <p:spPr>
          <a:xfrm>
            <a:off x="6695768" y="334297"/>
            <a:ext cx="1229032" cy="570271"/>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accent4">
                    <a:lumMod val="75000"/>
                  </a:schemeClr>
                </a:solidFill>
              </a:rPr>
              <a:t>DISCOVER</a:t>
            </a:r>
          </a:p>
          <a:p>
            <a:r>
              <a:rPr lang="en-US" dirty="0">
                <a:solidFill>
                  <a:schemeClr val="accent4">
                    <a:lumMod val="75000"/>
                  </a:schemeClr>
                </a:solidFill>
              </a:rPr>
              <a:t>DENMARK</a:t>
            </a:r>
          </a:p>
        </p:txBody>
      </p:sp>
      <p:sp>
        <p:nvSpPr>
          <p:cNvPr id="13" name="Rectangle 12">
            <a:extLst>
              <a:ext uri="{FF2B5EF4-FFF2-40B4-BE49-F238E27FC236}">
                <a16:creationId xmlns:a16="http://schemas.microsoft.com/office/drawing/2014/main" id="{4DE22BF5-34E8-488B-3379-602D2BAEA653}"/>
              </a:ext>
            </a:extLst>
          </p:cNvPr>
          <p:cNvSpPr/>
          <p:nvPr/>
        </p:nvSpPr>
        <p:spPr>
          <a:xfrm>
            <a:off x="6769510" y="391432"/>
            <a:ext cx="1155290" cy="653844"/>
          </a:xfrm>
          <a:prstGeom prst="rect">
            <a:avLst/>
          </a:prstGeom>
          <a:solidFill>
            <a:srgbClr val="A6A6A6">
              <a:alpha val="4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chemeClr val="accent4">
                  <a:lumMod val="75000"/>
                </a:schemeClr>
              </a:solidFill>
            </a:endParaRPr>
          </a:p>
        </p:txBody>
      </p:sp>
      <p:sp>
        <p:nvSpPr>
          <p:cNvPr id="4" name="Rounded Rectangular Callout 3">
            <a:extLst>
              <a:ext uri="{FF2B5EF4-FFF2-40B4-BE49-F238E27FC236}">
                <a16:creationId xmlns:a16="http://schemas.microsoft.com/office/drawing/2014/main" id="{2EA2A5D4-3247-E770-52BA-0FDA75878750}"/>
              </a:ext>
            </a:extLst>
          </p:cNvPr>
          <p:cNvSpPr/>
          <p:nvPr/>
        </p:nvSpPr>
        <p:spPr>
          <a:xfrm>
            <a:off x="6603874" y="563302"/>
            <a:ext cx="2119006" cy="1309472"/>
          </a:xfrm>
          <a:prstGeom prst="wedgeRoundRectCallout">
            <a:avLst>
              <a:gd name="adj1" fmla="val -27891"/>
              <a:gd name="adj2" fmla="val 123845"/>
              <a:gd name="adj3" fmla="val 16667"/>
            </a:avLst>
          </a:prstGeom>
          <a:solidFill>
            <a:schemeClr val="tx1">
              <a:lumMod val="85000"/>
              <a:lumOff val="1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177" dirty="0">
                <a:solidFill>
                  <a:schemeClr val="bg1"/>
                </a:solidFill>
              </a:rPr>
              <a:t>Massive breach has exposed millions</a:t>
            </a:r>
          </a:p>
        </p:txBody>
      </p:sp>
    </p:spTree>
    <p:extLst>
      <p:ext uri="{BB962C8B-B14F-4D97-AF65-F5344CB8AC3E}">
        <p14:creationId xmlns:p14="http://schemas.microsoft.com/office/powerpoint/2010/main" val="228175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2"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6AC04-48C0-DB7F-BE65-3680B93C5F80}"/>
              </a:ext>
            </a:extLst>
          </p:cNvPr>
          <p:cNvSpPr>
            <a:spLocks noGrp="1"/>
          </p:cNvSpPr>
          <p:nvPr>
            <p:ph type="title"/>
          </p:nvPr>
        </p:nvSpPr>
        <p:spPr>
          <a:xfrm>
            <a:off x="838200" y="305811"/>
            <a:ext cx="10860464" cy="1158875"/>
          </a:xfrm>
        </p:spPr>
        <p:txBody>
          <a:bodyPr>
            <a:normAutofit fontScale="90000"/>
          </a:bodyPr>
          <a:lstStyle/>
          <a:p>
            <a:r>
              <a:rPr lang="en-US" dirty="0"/>
              <a:t>Online: a high crime neighborhood you can’t leave?</a:t>
            </a:r>
          </a:p>
        </p:txBody>
      </p:sp>
      <p:sp>
        <p:nvSpPr>
          <p:cNvPr id="3" name="Content Placeholder 2">
            <a:extLst>
              <a:ext uri="{FF2B5EF4-FFF2-40B4-BE49-F238E27FC236}">
                <a16:creationId xmlns:a16="http://schemas.microsoft.com/office/drawing/2014/main" id="{6F04A19B-1CF2-E1E7-4280-9F91EE8B1FF9}"/>
              </a:ext>
            </a:extLst>
          </p:cNvPr>
          <p:cNvSpPr>
            <a:spLocks noGrp="1"/>
          </p:cNvSpPr>
          <p:nvPr>
            <p:ph idx="1"/>
          </p:nvPr>
        </p:nvSpPr>
        <p:spPr/>
        <p:txBody>
          <a:bodyPr>
            <a:normAutofit/>
          </a:bodyPr>
          <a:lstStyle/>
          <a:p>
            <a:r>
              <a:rPr lang="en-US" sz="3200" dirty="0"/>
              <a:t>If you have a smartphone, email address, or Internet account</a:t>
            </a:r>
          </a:p>
          <a:p>
            <a:r>
              <a:rPr lang="en-US" sz="3200" dirty="0"/>
              <a:t>You are online, even when you are not </a:t>
            </a:r>
            <a:r>
              <a:rPr lang="en-US" sz="3200" i="1" dirty="0"/>
              <a:t>online</a:t>
            </a:r>
          </a:p>
          <a:p>
            <a:r>
              <a:rPr lang="en-US" sz="3200" dirty="0"/>
              <a:t>Being online means digitally savvy criminals can target you, your devices, and your accounts</a:t>
            </a:r>
          </a:p>
          <a:p>
            <a:r>
              <a:rPr lang="en-US" sz="3200" dirty="0"/>
              <a:t>This threat does not go away when you log off</a:t>
            </a:r>
          </a:p>
          <a:p>
            <a:r>
              <a:rPr lang="en-US" sz="3200" dirty="0"/>
              <a:t>You can’t move to a safer, less </a:t>
            </a:r>
            <a:r>
              <a:rPr lang="en-US" sz="3200" dirty="0" err="1"/>
              <a:t>crimey</a:t>
            </a:r>
            <a:r>
              <a:rPr lang="en-US" sz="3200" dirty="0"/>
              <a:t> neighborhood</a:t>
            </a:r>
          </a:p>
          <a:p>
            <a:endParaRPr lang="en-US" sz="3200" dirty="0"/>
          </a:p>
          <a:p>
            <a:endParaRPr lang="en-US" sz="3200" dirty="0"/>
          </a:p>
          <a:p>
            <a:endParaRPr lang="en-US" sz="3200" dirty="0"/>
          </a:p>
        </p:txBody>
      </p:sp>
      <p:sp>
        <p:nvSpPr>
          <p:cNvPr id="6" name="TextBox 5">
            <a:extLst>
              <a:ext uri="{FF2B5EF4-FFF2-40B4-BE49-F238E27FC236}">
                <a16:creationId xmlns:a16="http://schemas.microsoft.com/office/drawing/2014/main" id="{DC4B5A8A-12CA-181D-1C33-771514677EFE}"/>
              </a:ext>
            </a:extLst>
          </p:cNvPr>
          <p:cNvSpPr txBox="1"/>
          <p:nvPr/>
        </p:nvSpPr>
        <p:spPr>
          <a:xfrm>
            <a:off x="2848466" y="2495509"/>
            <a:ext cx="6495067" cy="1190371"/>
          </a:xfrm>
          <a:prstGeom prst="rect">
            <a:avLst/>
          </a:prstGeom>
          <a:noFill/>
          <a:ln>
            <a:noFill/>
          </a:ln>
        </p:spPr>
        <p:txBody>
          <a:bodyPr wrap="square" rtlCol="0">
            <a:noAutofit/>
          </a:bodyPr>
          <a:lstStyle/>
          <a:p>
            <a:pPr algn="ctr"/>
            <a:r>
              <a:rPr lang="en-US" sz="6600" dirty="0"/>
              <a:t>YOU ARE ONLINE</a:t>
            </a:r>
          </a:p>
        </p:txBody>
      </p:sp>
    </p:spTree>
    <p:extLst>
      <p:ext uri="{BB962C8B-B14F-4D97-AF65-F5344CB8AC3E}">
        <p14:creationId xmlns:p14="http://schemas.microsoft.com/office/powerpoint/2010/main" val="1800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987F-771C-32A5-082F-CD84D8626140}"/>
              </a:ext>
            </a:extLst>
          </p:cNvPr>
          <p:cNvSpPr>
            <a:spLocks noGrp="1"/>
          </p:cNvSpPr>
          <p:nvPr>
            <p:ph type="title"/>
          </p:nvPr>
        </p:nvSpPr>
        <p:spPr>
          <a:xfrm>
            <a:off x="838200" y="305812"/>
            <a:ext cx="9229627" cy="1510632"/>
          </a:xfrm>
        </p:spPr>
        <p:txBody>
          <a:bodyPr>
            <a:normAutofit/>
          </a:bodyPr>
          <a:lstStyle/>
          <a:p>
            <a:r>
              <a:rPr lang="en-US" dirty="0">
                <a:latin typeface="+mn-lt"/>
              </a:rPr>
              <a:t>If online is unhealthy </a:t>
            </a:r>
            <a:r>
              <a:rPr lang="en-US" dirty="0"/>
              <a:t>and hard to avoid, What are the implications?</a:t>
            </a:r>
            <a:endParaRPr lang="en-US" dirty="0">
              <a:latin typeface="+mn-lt"/>
            </a:endParaRPr>
          </a:p>
        </p:txBody>
      </p:sp>
      <p:sp>
        <p:nvSpPr>
          <p:cNvPr id="3" name="Content Placeholder 2">
            <a:extLst>
              <a:ext uri="{FF2B5EF4-FFF2-40B4-BE49-F238E27FC236}">
                <a16:creationId xmlns:a16="http://schemas.microsoft.com/office/drawing/2014/main" id="{FDB3A32D-AF5C-B5F3-286F-AB430CD365A6}"/>
              </a:ext>
            </a:extLst>
          </p:cNvPr>
          <p:cNvSpPr>
            <a:spLocks noGrp="1"/>
          </p:cNvSpPr>
          <p:nvPr>
            <p:ph idx="1"/>
          </p:nvPr>
        </p:nvSpPr>
        <p:spPr>
          <a:xfrm>
            <a:off x="838200" y="1989438"/>
            <a:ext cx="10515600" cy="4562750"/>
          </a:xfrm>
        </p:spPr>
        <p:txBody>
          <a:bodyPr>
            <a:normAutofit/>
          </a:bodyPr>
          <a:lstStyle/>
          <a:p>
            <a:r>
              <a:rPr lang="en-US" sz="3200" dirty="0"/>
              <a:t>An increase in the incentive to reduce cybercrime for:</a:t>
            </a:r>
          </a:p>
          <a:p>
            <a:pPr lvl="1"/>
            <a:r>
              <a:rPr lang="en-US" sz="3000" dirty="0"/>
              <a:t>Governments: improve population health, lower health costs </a:t>
            </a:r>
          </a:p>
          <a:p>
            <a:pPr lvl="1"/>
            <a:r>
              <a:rPr lang="en-US" sz="3000" dirty="0"/>
              <a:t>Organizations: demonstrate social responsibility (CSR)</a:t>
            </a:r>
          </a:p>
          <a:p>
            <a:pPr lvl="1"/>
            <a:r>
              <a:rPr lang="en-US" sz="3000" dirty="0"/>
              <a:t>Consumers: more reasons to avoid, report, seek support </a:t>
            </a:r>
          </a:p>
          <a:p>
            <a:r>
              <a:rPr lang="en-US" sz="3200" dirty="0"/>
              <a:t>An impact on public policy because requiring or encouraging people to go online creates a </a:t>
            </a:r>
            <a:r>
              <a:rPr lang="en-US" sz="3200" b="1" dirty="0"/>
              <a:t>duty of care</a:t>
            </a:r>
          </a:p>
          <a:p>
            <a:pPr lvl="1"/>
            <a:r>
              <a:rPr lang="en-US" sz="3000" dirty="0"/>
              <a:t>E.g. In parts of England you now have to use an app to get prescriptions refilled, and must go online to book a blood test</a:t>
            </a:r>
          </a:p>
        </p:txBody>
      </p:sp>
    </p:spTree>
    <p:extLst>
      <p:ext uri="{BB962C8B-B14F-4D97-AF65-F5344CB8AC3E}">
        <p14:creationId xmlns:p14="http://schemas.microsoft.com/office/powerpoint/2010/main" val="82957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987F-771C-32A5-082F-CD84D8626140}"/>
              </a:ext>
            </a:extLst>
          </p:cNvPr>
          <p:cNvSpPr>
            <a:spLocks noGrp="1"/>
          </p:cNvSpPr>
          <p:nvPr>
            <p:ph type="title"/>
          </p:nvPr>
        </p:nvSpPr>
        <p:spPr>
          <a:xfrm>
            <a:off x="838199" y="305811"/>
            <a:ext cx="10849709" cy="1158875"/>
          </a:xfrm>
        </p:spPr>
        <p:txBody>
          <a:bodyPr>
            <a:normAutofit fontScale="90000"/>
          </a:bodyPr>
          <a:lstStyle/>
          <a:p>
            <a:r>
              <a:rPr lang="en-US" dirty="0">
                <a:latin typeface="+mn-lt"/>
              </a:rPr>
              <a:t>Chance for cybersecurity research to grab attention</a:t>
            </a:r>
          </a:p>
        </p:txBody>
      </p:sp>
      <p:sp>
        <p:nvSpPr>
          <p:cNvPr id="3" name="Content Placeholder 2">
            <a:extLst>
              <a:ext uri="{FF2B5EF4-FFF2-40B4-BE49-F238E27FC236}">
                <a16:creationId xmlns:a16="http://schemas.microsoft.com/office/drawing/2014/main" id="{FDB3A32D-AF5C-B5F3-286F-AB430CD365A6}"/>
              </a:ext>
            </a:extLst>
          </p:cNvPr>
          <p:cNvSpPr>
            <a:spLocks noGrp="1"/>
          </p:cNvSpPr>
          <p:nvPr>
            <p:ph idx="1"/>
          </p:nvPr>
        </p:nvSpPr>
        <p:spPr>
          <a:xfrm>
            <a:off x="838200" y="1511821"/>
            <a:ext cx="9842369" cy="4926591"/>
          </a:xfrm>
        </p:spPr>
        <p:txBody>
          <a:bodyPr>
            <a:normAutofit lnSpcReduction="10000"/>
          </a:bodyPr>
          <a:lstStyle/>
          <a:p>
            <a:r>
              <a:rPr lang="en-US" sz="3200" dirty="0"/>
              <a:t>New ways of pressuring governments and companies to do more to reduce cybercrime</a:t>
            </a:r>
          </a:p>
          <a:p>
            <a:r>
              <a:rPr lang="en-US" sz="3200" dirty="0"/>
              <a:t>New strategies for preventative medicine and population health management that offer measurable ROI</a:t>
            </a:r>
          </a:p>
          <a:p>
            <a:r>
              <a:rPr lang="en-US" sz="3200" dirty="0"/>
              <a:t>Points to new fields/forms of research</a:t>
            </a:r>
          </a:p>
          <a:p>
            <a:pPr lvl="1"/>
            <a:r>
              <a:rPr lang="en-US" sz="3000" dirty="0"/>
              <a:t>For example: </a:t>
            </a:r>
            <a:r>
              <a:rPr lang="en-US" sz="3000" b="1" dirty="0"/>
              <a:t>Exposomics</a:t>
            </a:r>
            <a:r>
              <a:rPr lang="en-US" sz="3000" dirty="0"/>
              <a:t>, the study of the exposome, </a:t>
            </a:r>
            <a:r>
              <a:rPr lang="en-US" sz="3000" b="0" i="0" dirty="0">
                <a:solidFill>
                  <a:srgbClr val="001D35"/>
                </a:solidFill>
                <a:effectLst/>
                <a:latin typeface="Google Sans"/>
              </a:rPr>
              <a:t>the health impact of all the environmental exposures we experience during our life</a:t>
            </a:r>
          </a:p>
          <a:p>
            <a:pPr lvl="1"/>
            <a:r>
              <a:rPr lang="en-US" sz="3000" dirty="0">
                <a:solidFill>
                  <a:srgbClr val="001D35"/>
                </a:solidFill>
                <a:latin typeface="Google Sans"/>
              </a:rPr>
              <a:t>The exposome includes everything from the air we breathe to diet, lifestyle, workplace</a:t>
            </a:r>
          </a:p>
          <a:p>
            <a:pPr lvl="1"/>
            <a:r>
              <a:rPr lang="en-US" sz="3000" dirty="0">
                <a:solidFill>
                  <a:srgbClr val="001D35"/>
                </a:solidFill>
                <a:latin typeface="Google Sans"/>
              </a:rPr>
              <a:t>Now includes everything to which you are exposed </a:t>
            </a:r>
            <a:r>
              <a:rPr lang="en-US" sz="3000" b="1" dirty="0">
                <a:solidFill>
                  <a:srgbClr val="001D35"/>
                </a:solidFill>
                <a:latin typeface="Google Sans"/>
              </a:rPr>
              <a:t>online</a:t>
            </a:r>
            <a:endParaRPr lang="en-US" sz="3000" b="1" dirty="0"/>
          </a:p>
          <a:p>
            <a:endParaRPr lang="en-US" sz="3200" dirty="0"/>
          </a:p>
        </p:txBody>
      </p:sp>
    </p:spTree>
    <p:extLst>
      <p:ext uri="{BB962C8B-B14F-4D97-AF65-F5344CB8AC3E}">
        <p14:creationId xmlns:p14="http://schemas.microsoft.com/office/powerpoint/2010/main" val="143491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31113-8DEE-2484-4489-670B17B1AF24}"/>
              </a:ext>
            </a:extLst>
          </p:cNvPr>
          <p:cNvSpPr>
            <a:spLocks noGrp="1"/>
          </p:cNvSpPr>
          <p:nvPr>
            <p:ph type="title"/>
          </p:nvPr>
        </p:nvSpPr>
        <p:spPr/>
        <p:txBody>
          <a:bodyPr/>
          <a:lstStyle/>
          <a:p>
            <a:r>
              <a:rPr lang="en-US" dirty="0"/>
              <a:t>Not my first time speaking in Copenhagen</a:t>
            </a:r>
          </a:p>
        </p:txBody>
      </p:sp>
      <p:sp>
        <p:nvSpPr>
          <p:cNvPr id="3" name="Content Placeholder 2">
            <a:extLst>
              <a:ext uri="{FF2B5EF4-FFF2-40B4-BE49-F238E27FC236}">
                <a16:creationId xmlns:a16="http://schemas.microsoft.com/office/drawing/2014/main" id="{D3AEBEEA-E026-4865-E7A2-FC2C376B27FD}"/>
              </a:ext>
            </a:extLst>
          </p:cNvPr>
          <p:cNvSpPr>
            <a:spLocks noGrp="1"/>
          </p:cNvSpPr>
          <p:nvPr>
            <p:ph idx="1"/>
          </p:nvPr>
        </p:nvSpPr>
        <p:spPr>
          <a:xfrm>
            <a:off x="838199" y="1625598"/>
            <a:ext cx="10409903" cy="4926591"/>
          </a:xfrm>
        </p:spPr>
        <p:txBody>
          <a:bodyPr>
            <a:normAutofit/>
          </a:bodyPr>
          <a:lstStyle/>
          <a:p>
            <a:pPr>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Firewalls and Internet Security Conference,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D.C.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January, 1996: Introduction to Firewall Security Policies</a:t>
            </a:r>
          </a:p>
          <a:p>
            <a:pPr>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Internet Technology Conference,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Hong Kong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January, 1996, Seminar: Security Implications of Internet Commerce</a:t>
            </a:r>
          </a:p>
          <a:p>
            <a:pPr>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National institute of Health, February,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Baltimore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1996, Seminar: Security Risks of Internet Commerce</a:t>
            </a:r>
          </a:p>
          <a:p>
            <a:pPr>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Insurance Industry and the Internet Seminar,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New York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June, 1996, Seminar: Internet Security Risks</a:t>
            </a:r>
          </a:p>
          <a:p>
            <a:pPr>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Firewalls West Conference,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Los Angeles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July, 1996, Presentation: Firewall Policy Guidelines</a:t>
            </a:r>
          </a:p>
          <a:p>
            <a:pPr>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Financial Securities Marketing Seminar,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New York</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April, 1997, Seminar: Internet Risks</a:t>
            </a:r>
          </a:p>
          <a:p>
            <a:pPr>
              <a:lnSpc>
                <a:spcPct val="120000"/>
              </a:lnSpc>
              <a:spcBef>
                <a:spcPts val="0"/>
              </a:spcBef>
            </a:pPr>
            <a:r>
              <a:rPr lang="en-US" sz="1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Network 97 Conference, Copenhagen, April, 1997, Guest speaker: What Firewalls Do and Don't Do</a:t>
            </a:r>
          </a:p>
          <a:p>
            <a:pPr>
              <a:lnSpc>
                <a:spcPct val="120000"/>
              </a:lnSpc>
              <a:spcBef>
                <a:spcPts val="0"/>
              </a:spcBef>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National Association of Federal Credit Unions Conference,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Miami</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May 1997, Presentation: Security Risks in Internet Banking</a:t>
            </a:r>
          </a:p>
          <a:p>
            <a:pPr>
              <a:lnSpc>
                <a:spcPct val="120000"/>
              </a:lnSpc>
              <a:spcBef>
                <a:spcPts val="0"/>
              </a:spcBef>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CyberSecurity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97,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Hong Kong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May, 1997, Conference Chairperson and Keynote Speaker: Internet security in the corporate environment: what's in store for the future</a:t>
            </a:r>
          </a:p>
          <a:p>
            <a:pPr>
              <a:lnSpc>
                <a:spcPct val="120000"/>
              </a:lnSpc>
              <a:spcBef>
                <a:spcPts val="0"/>
              </a:spcBef>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CyberSecurity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97,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Tokyo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July, 1997, Conference Chairperson and Keynote Speaker: Internet security in the corporate environment: what's in store for the future</a:t>
            </a:r>
          </a:p>
        </p:txBody>
      </p:sp>
      <p:sp>
        <p:nvSpPr>
          <p:cNvPr id="4" name="TextBox 3">
            <a:extLst>
              <a:ext uri="{FF2B5EF4-FFF2-40B4-BE49-F238E27FC236}">
                <a16:creationId xmlns:a16="http://schemas.microsoft.com/office/drawing/2014/main" id="{B83F4B9E-639D-2202-8F31-C21E37C56C7F}"/>
              </a:ext>
            </a:extLst>
          </p:cNvPr>
          <p:cNvSpPr txBox="1"/>
          <p:nvPr/>
        </p:nvSpPr>
        <p:spPr>
          <a:xfrm>
            <a:off x="518653" y="1625598"/>
            <a:ext cx="10835147" cy="4751139"/>
          </a:xfrm>
          <a:prstGeom prst="rect">
            <a:avLst/>
          </a:prstGeom>
          <a:solidFill>
            <a:schemeClr val="bg1"/>
          </a:solidFill>
        </p:spPr>
        <p:txBody>
          <a:bodyPr wrap="square" rtlCol="0">
            <a:noAutofit/>
          </a:bodyPr>
          <a:lstStyle/>
          <a:p>
            <a:pPr algn="ct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b="1" kern="1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b="1" kern="1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2400" b="1"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Network 97 Conference, Copenhagen, April, 1997</a:t>
            </a:r>
          </a:p>
          <a:p>
            <a:pPr algn="ct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Guest speaker: What Firewalls Do and Don't Do</a:t>
            </a:r>
          </a:p>
          <a:p>
            <a:pPr algn="ctr"/>
            <a:endParaRPr lang="en-US" sz="2400" b="1" dirty="0"/>
          </a:p>
        </p:txBody>
      </p:sp>
      <p:sp>
        <p:nvSpPr>
          <p:cNvPr id="5" name="Title 1">
            <a:extLst>
              <a:ext uri="{FF2B5EF4-FFF2-40B4-BE49-F238E27FC236}">
                <a16:creationId xmlns:a16="http://schemas.microsoft.com/office/drawing/2014/main" id="{6B7A1E3A-03F7-3DC1-E331-5BE182543480}"/>
              </a:ext>
            </a:extLst>
          </p:cNvPr>
          <p:cNvSpPr txBox="1">
            <a:spLocks/>
          </p:cNvSpPr>
          <p:nvPr/>
        </p:nvSpPr>
        <p:spPr>
          <a:xfrm>
            <a:off x="838199" y="305811"/>
            <a:ext cx="10515600" cy="11588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dirty="0"/>
              <a:t>1996-1997 was a busy time for IT security</a:t>
            </a:r>
          </a:p>
        </p:txBody>
      </p:sp>
    </p:spTree>
    <p:extLst>
      <p:ext uri="{BB962C8B-B14F-4D97-AF65-F5344CB8AC3E}">
        <p14:creationId xmlns:p14="http://schemas.microsoft.com/office/powerpoint/2010/main" val="53543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E8B539-EDC2-0B3D-8701-EC128C052DE9}"/>
              </a:ext>
            </a:extLst>
          </p:cNvPr>
          <p:cNvPicPr>
            <a:picLocks noChangeAspect="1"/>
          </p:cNvPicPr>
          <p:nvPr/>
        </p:nvPicPr>
        <p:blipFill>
          <a:blip r:embed="rId3"/>
          <a:stretch>
            <a:fillRect/>
          </a:stretch>
        </p:blipFill>
        <p:spPr>
          <a:xfrm>
            <a:off x="3325157" y="118265"/>
            <a:ext cx="8750635" cy="6621469"/>
          </a:xfrm>
          <a:prstGeom prst="rect">
            <a:avLst/>
          </a:prstGeom>
        </p:spPr>
      </p:pic>
      <p:sp>
        <p:nvSpPr>
          <p:cNvPr id="8" name="Title 7">
            <a:extLst>
              <a:ext uri="{FF2B5EF4-FFF2-40B4-BE49-F238E27FC236}">
                <a16:creationId xmlns:a16="http://schemas.microsoft.com/office/drawing/2014/main" id="{A1B3E7A1-3E7E-1819-4497-F006F4C30E94}"/>
              </a:ext>
            </a:extLst>
          </p:cNvPr>
          <p:cNvSpPr>
            <a:spLocks noGrp="1"/>
          </p:cNvSpPr>
          <p:nvPr>
            <p:ph type="title"/>
          </p:nvPr>
        </p:nvSpPr>
        <p:spPr>
          <a:xfrm>
            <a:off x="452927" y="155023"/>
            <a:ext cx="2970212" cy="1137138"/>
          </a:xfrm>
        </p:spPr>
        <p:txBody>
          <a:bodyPr>
            <a:normAutofit/>
          </a:bodyPr>
          <a:lstStyle/>
          <a:p>
            <a:r>
              <a:rPr lang="en-US" dirty="0">
                <a:latin typeface="+mn-lt"/>
              </a:rPr>
              <a:t>The Exposome Concept</a:t>
            </a:r>
          </a:p>
        </p:txBody>
      </p:sp>
      <p:sp>
        <p:nvSpPr>
          <p:cNvPr id="10" name="Text Placeholder 9">
            <a:extLst>
              <a:ext uri="{FF2B5EF4-FFF2-40B4-BE49-F238E27FC236}">
                <a16:creationId xmlns:a16="http://schemas.microsoft.com/office/drawing/2014/main" id="{8BF23B56-C6D9-AC20-8DA7-58451648BE55}"/>
              </a:ext>
            </a:extLst>
          </p:cNvPr>
          <p:cNvSpPr>
            <a:spLocks noGrp="1"/>
          </p:cNvSpPr>
          <p:nvPr>
            <p:ph type="body" sz="half" idx="2"/>
          </p:nvPr>
        </p:nvSpPr>
        <p:spPr>
          <a:xfrm>
            <a:off x="359759" y="1485299"/>
            <a:ext cx="3156547" cy="4860125"/>
          </a:xfrm>
        </p:spPr>
        <p:txBody>
          <a:bodyPr>
            <a:noAutofit/>
          </a:bodyPr>
          <a:lstStyle/>
          <a:p>
            <a:pPr marL="285750" indent="-285750">
              <a:buFont typeface="Arial" panose="020B0604020202020204" pitchFamily="34" charset="0"/>
              <a:buChar char="•"/>
            </a:pPr>
            <a:r>
              <a:rPr lang="en-US" sz="2000" dirty="0">
                <a:solidFill>
                  <a:srgbClr val="001D35"/>
                </a:solidFill>
              </a:rPr>
              <a:t>A</a:t>
            </a:r>
            <a:r>
              <a:rPr lang="en-US" sz="2000" b="0" i="0" dirty="0">
                <a:solidFill>
                  <a:srgbClr val="001D35"/>
                </a:solidFill>
                <a:effectLst/>
              </a:rPr>
              <a:t>ll </a:t>
            </a:r>
            <a:r>
              <a:rPr lang="en-US" sz="2000" dirty="0">
                <a:solidFill>
                  <a:srgbClr val="001D35"/>
                </a:solidFill>
              </a:rPr>
              <a:t>of the </a:t>
            </a:r>
            <a:r>
              <a:rPr lang="en-US" sz="2000" b="0" i="0" dirty="0">
                <a:solidFill>
                  <a:srgbClr val="001D35"/>
                </a:solidFill>
                <a:effectLst/>
              </a:rPr>
              <a:t>environmental exposures we experience during our life</a:t>
            </a:r>
          </a:p>
          <a:p>
            <a:pPr marL="285750" indent="-285750">
              <a:buFont typeface="Arial" panose="020B0604020202020204" pitchFamily="34" charset="0"/>
              <a:buChar char="•"/>
            </a:pPr>
            <a:r>
              <a:rPr lang="en-US" sz="2000" dirty="0">
                <a:solidFill>
                  <a:srgbClr val="001D35"/>
                </a:solidFill>
              </a:rPr>
              <a:t>The exposome includes everything from the air we breathe to diet, lifestyle, workplace, etc.</a:t>
            </a:r>
          </a:p>
          <a:p>
            <a:pPr marL="285750" indent="-285750">
              <a:buFont typeface="Arial" panose="020B0604020202020204" pitchFamily="34" charset="0"/>
              <a:buChar char="•"/>
            </a:pPr>
            <a:r>
              <a:rPr lang="en-US" sz="2000" dirty="0">
                <a:solidFill>
                  <a:srgbClr val="001D35"/>
                </a:solidFill>
              </a:rPr>
              <a:t>The exposome originally seen as three inter-related environments</a:t>
            </a:r>
          </a:p>
          <a:p>
            <a:pPr marL="285750" indent="-285750">
              <a:buFont typeface="Arial" panose="020B0604020202020204" pitchFamily="34" charset="0"/>
              <a:buChar char="•"/>
            </a:pPr>
            <a:r>
              <a:rPr lang="en-US" sz="2000" dirty="0">
                <a:solidFill>
                  <a:srgbClr val="001D35"/>
                </a:solidFill>
              </a:rPr>
              <a:t>Internal, Specific external, and General External</a:t>
            </a:r>
          </a:p>
          <a:p>
            <a:pPr marL="285750" indent="-285750">
              <a:buFont typeface="Arial" panose="020B0604020202020204" pitchFamily="34" charset="0"/>
              <a:buChar char="•"/>
            </a:pPr>
            <a:r>
              <a:rPr lang="en-US" sz="2000" b="1" dirty="0">
                <a:solidFill>
                  <a:srgbClr val="002060"/>
                </a:solidFill>
              </a:rPr>
              <a:t>But now we need to add Online</a:t>
            </a:r>
          </a:p>
        </p:txBody>
      </p:sp>
    </p:spTree>
    <p:extLst>
      <p:ext uri="{BB962C8B-B14F-4D97-AF65-F5344CB8AC3E}">
        <p14:creationId xmlns:p14="http://schemas.microsoft.com/office/powerpoint/2010/main" val="2032263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9B3200-A525-A92B-4534-BBA92AF2AB5F}"/>
              </a:ext>
            </a:extLst>
          </p:cNvPr>
          <p:cNvPicPr>
            <a:picLocks noChangeAspect="1"/>
          </p:cNvPicPr>
          <p:nvPr/>
        </p:nvPicPr>
        <p:blipFill>
          <a:blip r:embed="rId3"/>
          <a:stretch>
            <a:fillRect/>
          </a:stretch>
        </p:blipFill>
        <p:spPr>
          <a:xfrm>
            <a:off x="426423" y="177543"/>
            <a:ext cx="11552519" cy="6502390"/>
          </a:xfrm>
          <a:prstGeom prst="rect">
            <a:avLst/>
          </a:prstGeom>
        </p:spPr>
      </p:pic>
      <p:sp>
        <p:nvSpPr>
          <p:cNvPr id="4" name="Title 7">
            <a:extLst>
              <a:ext uri="{FF2B5EF4-FFF2-40B4-BE49-F238E27FC236}">
                <a16:creationId xmlns:a16="http://schemas.microsoft.com/office/drawing/2014/main" id="{2BB039BD-4106-9F62-EE94-5FC1EBB47F9A}"/>
              </a:ext>
            </a:extLst>
          </p:cNvPr>
          <p:cNvSpPr>
            <a:spLocks noGrp="1"/>
          </p:cNvSpPr>
          <p:nvPr>
            <p:ph type="title"/>
          </p:nvPr>
        </p:nvSpPr>
        <p:spPr>
          <a:xfrm>
            <a:off x="426423" y="177543"/>
            <a:ext cx="3193628" cy="1137138"/>
          </a:xfrm>
        </p:spPr>
        <p:txBody>
          <a:bodyPr>
            <a:normAutofit/>
          </a:bodyPr>
          <a:lstStyle/>
          <a:p>
            <a:r>
              <a:rPr lang="en-US" sz="3200" dirty="0">
                <a:latin typeface="+mn-lt"/>
              </a:rPr>
              <a:t>The Online Exposome</a:t>
            </a:r>
          </a:p>
        </p:txBody>
      </p:sp>
    </p:spTree>
    <p:extLst>
      <p:ext uri="{BB962C8B-B14F-4D97-AF65-F5344CB8AC3E}">
        <p14:creationId xmlns:p14="http://schemas.microsoft.com/office/powerpoint/2010/main" val="868885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C92A8-E5BC-B9A7-9C4D-C251F57C0108}"/>
              </a:ext>
            </a:extLst>
          </p:cNvPr>
          <p:cNvSpPr>
            <a:spLocks noGrp="1"/>
          </p:cNvSpPr>
          <p:nvPr>
            <p:ph type="title"/>
          </p:nvPr>
        </p:nvSpPr>
        <p:spPr>
          <a:xfrm>
            <a:off x="838200" y="400081"/>
            <a:ext cx="10515600" cy="1158875"/>
          </a:xfrm>
        </p:spPr>
        <p:txBody>
          <a:bodyPr/>
          <a:lstStyle/>
          <a:p>
            <a:r>
              <a:rPr lang="en-US" dirty="0"/>
              <a:t>Research suggestions and approaches</a:t>
            </a:r>
          </a:p>
        </p:txBody>
      </p:sp>
      <p:sp>
        <p:nvSpPr>
          <p:cNvPr id="3" name="Content Placeholder 2">
            <a:extLst>
              <a:ext uri="{FF2B5EF4-FFF2-40B4-BE49-F238E27FC236}">
                <a16:creationId xmlns:a16="http://schemas.microsoft.com/office/drawing/2014/main" id="{E4E23B91-E490-72BF-CEF8-E408769800FD}"/>
              </a:ext>
            </a:extLst>
          </p:cNvPr>
          <p:cNvSpPr>
            <a:spLocks noGrp="1"/>
          </p:cNvSpPr>
          <p:nvPr>
            <p:ph idx="1"/>
          </p:nvPr>
        </p:nvSpPr>
        <p:spPr>
          <a:xfrm>
            <a:off x="838200" y="1682160"/>
            <a:ext cx="10515600" cy="4606781"/>
          </a:xfrm>
        </p:spPr>
        <p:txBody>
          <a:bodyPr>
            <a:normAutofit/>
          </a:bodyPr>
          <a:lstStyle/>
          <a:p>
            <a:r>
              <a:rPr lang="en-US" sz="3200" dirty="0"/>
              <a:t>Pursue original research into health impact of cybercrime</a:t>
            </a:r>
          </a:p>
          <a:p>
            <a:r>
              <a:rPr lang="en-US" sz="3200" dirty="0"/>
              <a:t>Partner with charities, foundations, tech firms, universities, government agencies</a:t>
            </a:r>
          </a:p>
          <a:p>
            <a:r>
              <a:rPr lang="en-US" sz="3200" dirty="0"/>
              <a:t>Publicize the results, to the benefit of researchers, partners, campaigners, society</a:t>
            </a:r>
          </a:p>
          <a:p>
            <a:r>
              <a:rPr lang="en-US" sz="3200" dirty="0"/>
              <a:t>Good PR and CSR points for corporate sponsors of research</a:t>
            </a:r>
          </a:p>
          <a:p>
            <a:r>
              <a:rPr lang="en-US" sz="3200" dirty="0"/>
              <a:t>Make sure results include calls for action, recommendations for reducing impacts</a:t>
            </a:r>
          </a:p>
        </p:txBody>
      </p:sp>
    </p:spTree>
    <p:extLst>
      <p:ext uri="{BB962C8B-B14F-4D97-AF65-F5344CB8AC3E}">
        <p14:creationId xmlns:p14="http://schemas.microsoft.com/office/powerpoint/2010/main" val="3706622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40DFE-AC28-8FD7-AF26-F6D3CDC9B291}"/>
              </a:ext>
            </a:extLst>
          </p:cNvPr>
          <p:cNvSpPr>
            <a:spLocks noGrp="1"/>
          </p:cNvSpPr>
          <p:nvPr>
            <p:ph type="title"/>
          </p:nvPr>
        </p:nvSpPr>
        <p:spPr/>
        <p:txBody>
          <a:bodyPr/>
          <a:lstStyle/>
          <a:p>
            <a:r>
              <a:rPr lang="en-US" dirty="0"/>
              <a:t>Research can lead to change</a:t>
            </a:r>
          </a:p>
        </p:txBody>
      </p:sp>
      <p:sp>
        <p:nvSpPr>
          <p:cNvPr id="3" name="Content Placeholder 2">
            <a:extLst>
              <a:ext uri="{FF2B5EF4-FFF2-40B4-BE49-F238E27FC236}">
                <a16:creationId xmlns:a16="http://schemas.microsoft.com/office/drawing/2014/main" id="{DFAEA3E6-1DAC-C7D2-8CFB-3155EE9411AB}"/>
              </a:ext>
            </a:extLst>
          </p:cNvPr>
          <p:cNvSpPr>
            <a:spLocks noGrp="1"/>
          </p:cNvSpPr>
          <p:nvPr>
            <p:ph idx="1"/>
          </p:nvPr>
        </p:nvSpPr>
        <p:spPr>
          <a:xfrm>
            <a:off x="838199" y="1464686"/>
            <a:ext cx="10898171" cy="4712277"/>
          </a:xfrm>
        </p:spPr>
        <p:txBody>
          <a:bodyPr>
            <a:normAutofit/>
          </a:bodyPr>
          <a:lstStyle/>
          <a:p>
            <a:r>
              <a:rPr lang="en-US" sz="3200" dirty="0"/>
              <a:t>Research by Age UK on the extent to which fraud impacts the elderly was used to:</a:t>
            </a:r>
          </a:p>
          <a:p>
            <a:pPr lvl="1"/>
            <a:r>
              <a:rPr lang="en-US" sz="2800" dirty="0"/>
              <a:t>Successfully campaign for mandatory reimbursement for older people that have been scammed via Advanced Push Payment</a:t>
            </a:r>
          </a:p>
          <a:p>
            <a:r>
              <a:rPr lang="en-US" sz="3200" dirty="0"/>
              <a:t>Research by Which? into fraud’s impact on wellbeing was used to lobby for greater corporate responsibility:</a:t>
            </a:r>
          </a:p>
          <a:p>
            <a:pPr lvl="1"/>
            <a:r>
              <a:rPr lang="en-US" sz="2800" dirty="0"/>
              <a:t>The UK Economic Crime and Corporate Transparency Act 2023 includes a new offense of </a:t>
            </a:r>
            <a:r>
              <a:rPr lang="en-US" sz="2800" b="1" dirty="0"/>
              <a:t>failure-to-prevent-fraud</a:t>
            </a:r>
            <a:r>
              <a:rPr lang="en-US" sz="2800" dirty="0"/>
              <a:t> </a:t>
            </a:r>
          </a:p>
          <a:p>
            <a:pPr lvl="1"/>
            <a:r>
              <a:rPr lang="en-US" sz="2800" dirty="0"/>
              <a:t>Intended to “hold companies to account for fraud occurring on their systems and encourage better corporate </a:t>
            </a:r>
            <a:r>
              <a:rPr lang="en-US" sz="2800" dirty="0" err="1"/>
              <a:t>behaviours</a:t>
            </a:r>
            <a:r>
              <a:rPr lang="en-US" sz="2800" dirty="0"/>
              <a:t>”</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279028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9AB19-B831-2B7A-2F4E-43F7FE47ED1C}"/>
              </a:ext>
            </a:extLst>
          </p:cNvPr>
          <p:cNvSpPr>
            <a:spLocks noGrp="1"/>
          </p:cNvSpPr>
          <p:nvPr>
            <p:ph type="title"/>
          </p:nvPr>
        </p:nvSpPr>
        <p:spPr>
          <a:xfrm>
            <a:off x="838200" y="456041"/>
            <a:ext cx="10515600" cy="1132826"/>
          </a:xfrm>
        </p:spPr>
        <p:txBody>
          <a:bodyPr/>
          <a:lstStyle/>
          <a:p>
            <a:r>
              <a:rPr lang="en-US" dirty="0"/>
              <a:t>From research to operations: Dudley, UK</a:t>
            </a:r>
          </a:p>
        </p:txBody>
      </p:sp>
      <p:sp>
        <p:nvSpPr>
          <p:cNvPr id="3" name="Content Placeholder 2">
            <a:extLst>
              <a:ext uri="{FF2B5EF4-FFF2-40B4-BE49-F238E27FC236}">
                <a16:creationId xmlns:a16="http://schemas.microsoft.com/office/drawing/2014/main" id="{D2948055-2EFD-7746-ABCB-A70AF8CAF15F}"/>
              </a:ext>
            </a:extLst>
          </p:cNvPr>
          <p:cNvSpPr>
            <a:spLocks noGrp="1"/>
          </p:cNvSpPr>
          <p:nvPr>
            <p:ph idx="1"/>
          </p:nvPr>
        </p:nvSpPr>
        <p:spPr>
          <a:xfrm>
            <a:off x="751702" y="1566346"/>
            <a:ext cx="10515600" cy="2482292"/>
          </a:xfrm>
        </p:spPr>
        <p:txBody>
          <a:bodyPr>
            <a:normAutofit/>
          </a:bodyPr>
          <a:lstStyle/>
          <a:p>
            <a:r>
              <a:rPr lang="en-US" dirty="0"/>
              <a:t>Regional anti-scam campaign, enabled by National Health Service Better Care Fund (NHS - BCF) which funds projects to support people to live healthy, independent and dignified lives</a:t>
            </a:r>
          </a:p>
          <a:p>
            <a:r>
              <a:rPr lang="en-US" dirty="0"/>
              <a:t>One key objective: enable people to stay well, safe and independent at home for longer</a:t>
            </a:r>
          </a:p>
        </p:txBody>
      </p:sp>
      <p:pic>
        <p:nvPicPr>
          <p:cNvPr id="5" name="Picture 4">
            <a:extLst>
              <a:ext uri="{FF2B5EF4-FFF2-40B4-BE49-F238E27FC236}">
                <a16:creationId xmlns:a16="http://schemas.microsoft.com/office/drawing/2014/main" id="{F9FF61D9-BF50-869F-2767-35932BEE56E5}"/>
              </a:ext>
            </a:extLst>
          </p:cNvPr>
          <p:cNvPicPr>
            <a:picLocks noChangeAspect="1"/>
          </p:cNvPicPr>
          <p:nvPr/>
        </p:nvPicPr>
        <p:blipFill>
          <a:blip r:embed="rId3"/>
          <a:stretch>
            <a:fillRect/>
          </a:stretch>
        </p:blipFill>
        <p:spPr>
          <a:xfrm>
            <a:off x="1667904" y="3831817"/>
            <a:ext cx="8683195" cy="2654251"/>
          </a:xfrm>
          <a:prstGeom prst="rect">
            <a:avLst/>
          </a:prstGeom>
          <a:effectLst>
            <a:outerShdw blurRad="254000" dist="98587" dir="2700000" algn="tl" rotWithShape="0">
              <a:prstClr val="black">
                <a:alpha val="40000"/>
              </a:prstClr>
            </a:outerShdw>
          </a:effectLst>
        </p:spPr>
      </p:pic>
    </p:spTree>
    <p:extLst>
      <p:ext uri="{BB962C8B-B14F-4D97-AF65-F5344CB8AC3E}">
        <p14:creationId xmlns:p14="http://schemas.microsoft.com/office/powerpoint/2010/main" val="1536603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8E54-490F-0471-C40B-BAFF1FF10004}"/>
              </a:ext>
            </a:extLst>
          </p:cNvPr>
          <p:cNvSpPr>
            <a:spLocks noGrp="1"/>
          </p:cNvSpPr>
          <p:nvPr>
            <p:ph type="title"/>
          </p:nvPr>
        </p:nvSpPr>
        <p:spPr/>
        <p:txBody>
          <a:bodyPr/>
          <a:lstStyle/>
          <a:p>
            <a:pPr algn="ctr"/>
            <a:r>
              <a:rPr lang="en-US" dirty="0"/>
              <a:t>THE MAIN POINTS</a:t>
            </a:r>
          </a:p>
        </p:txBody>
      </p:sp>
      <p:sp>
        <p:nvSpPr>
          <p:cNvPr id="11" name="TextBox 10">
            <a:extLst>
              <a:ext uri="{FF2B5EF4-FFF2-40B4-BE49-F238E27FC236}">
                <a16:creationId xmlns:a16="http://schemas.microsoft.com/office/drawing/2014/main" id="{6D701754-F935-3FDC-8D09-51D4F1A5AAEC}"/>
              </a:ext>
            </a:extLst>
          </p:cNvPr>
          <p:cNvSpPr txBox="1"/>
          <p:nvPr/>
        </p:nvSpPr>
        <p:spPr>
          <a:xfrm>
            <a:off x="454742" y="1464684"/>
            <a:ext cx="5641258" cy="4770537"/>
          </a:xfrm>
          <a:prstGeom prst="rect">
            <a:avLst/>
          </a:prstGeom>
          <a:noFill/>
        </p:spPr>
        <p:txBody>
          <a:bodyPr wrap="square" rtlCol="0">
            <a:spAutoFit/>
          </a:bodyPr>
          <a:lstStyle/>
          <a:p>
            <a:pPr algn="ctr"/>
            <a:r>
              <a:rPr lang="en-US" sz="3800" dirty="0"/>
              <a:t>Digital technology has added a new dimension to human existence, the negative health effects of which may outweigh the benefits if we don’t do better at cybersecurity and cybercrime deterrence </a:t>
            </a:r>
          </a:p>
        </p:txBody>
      </p:sp>
      <p:sp>
        <p:nvSpPr>
          <p:cNvPr id="3" name="TextBox 2">
            <a:extLst>
              <a:ext uri="{FF2B5EF4-FFF2-40B4-BE49-F238E27FC236}">
                <a16:creationId xmlns:a16="http://schemas.microsoft.com/office/drawing/2014/main" id="{9B9BEE22-7BA6-ABD6-59B3-37936029C526}"/>
              </a:ext>
            </a:extLst>
          </p:cNvPr>
          <p:cNvSpPr txBox="1"/>
          <p:nvPr/>
        </p:nvSpPr>
        <p:spPr>
          <a:xfrm>
            <a:off x="6236109" y="1464684"/>
            <a:ext cx="5560140" cy="4770537"/>
          </a:xfrm>
          <a:prstGeom prst="rect">
            <a:avLst/>
          </a:prstGeom>
          <a:noFill/>
        </p:spPr>
        <p:txBody>
          <a:bodyPr wrap="square" rtlCol="0">
            <a:spAutoFit/>
          </a:bodyPr>
          <a:lstStyle/>
          <a:p>
            <a:pPr algn="ctr"/>
            <a:r>
              <a:rPr lang="en-US" sz="3800" dirty="0"/>
              <a:t>Framing crime online as environmental exposure and an issue in population health management opens doors to innovation and funding in cybersecurity, crime reduction, and victim support</a:t>
            </a:r>
          </a:p>
        </p:txBody>
      </p:sp>
    </p:spTree>
    <p:extLst>
      <p:ext uri="{BB962C8B-B14F-4D97-AF65-F5344CB8AC3E}">
        <p14:creationId xmlns:p14="http://schemas.microsoft.com/office/powerpoint/2010/main" val="242469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3987F-771C-32A5-082F-CD84D8626140}"/>
              </a:ext>
            </a:extLst>
          </p:cNvPr>
          <p:cNvSpPr>
            <a:spLocks noGrp="1"/>
          </p:cNvSpPr>
          <p:nvPr>
            <p:ph type="title"/>
          </p:nvPr>
        </p:nvSpPr>
        <p:spPr>
          <a:xfrm>
            <a:off x="994489" y="436022"/>
            <a:ext cx="10203019" cy="759418"/>
          </a:xfrm>
        </p:spPr>
        <p:txBody>
          <a:bodyPr>
            <a:normAutofit fontScale="90000"/>
          </a:bodyPr>
          <a:lstStyle/>
          <a:p>
            <a:pPr algn="ctr"/>
            <a:r>
              <a:rPr lang="en-US" sz="3600" dirty="0" err="1"/>
              <a:t>Tak</a:t>
            </a:r>
            <a:r>
              <a:rPr lang="en-US" sz="3600" dirty="0"/>
              <a:t>!      </a:t>
            </a:r>
            <a:br>
              <a:rPr lang="en-US" sz="3600" dirty="0"/>
            </a:br>
            <a:r>
              <a:rPr lang="en-US" sz="3600" dirty="0"/>
              <a:t>Thank you!</a:t>
            </a:r>
            <a:endParaRPr lang="en-US" sz="3600" dirty="0">
              <a:latin typeface="+mn-lt"/>
            </a:endParaRPr>
          </a:p>
        </p:txBody>
      </p:sp>
      <p:sp>
        <p:nvSpPr>
          <p:cNvPr id="3" name="Content Placeholder 2">
            <a:extLst>
              <a:ext uri="{FF2B5EF4-FFF2-40B4-BE49-F238E27FC236}">
                <a16:creationId xmlns:a16="http://schemas.microsoft.com/office/drawing/2014/main" id="{FDB3A32D-AF5C-B5F3-286F-AB430CD365A6}"/>
              </a:ext>
            </a:extLst>
          </p:cNvPr>
          <p:cNvSpPr>
            <a:spLocks noGrp="1"/>
          </p:cNvSpPr>
          <p:nvPr>
            <p:ph idx="1"/>
          </p:nvPr>
        </p:nvSpPr>
        <p:spPr>
          <a:xfrm>
            <a:off x="1531260" y="1385496"/>
            <a:ext cx="9129476" cy="5100705"/>
          </a:xfrm>
        </p:spPr>
        <p:txBody>
          <a:bodyPr>
            <a:noAutofit/>
          </a:bodyPr>
          <a:lstStyle/>
          <a:p>
            <a:pPr marL="0" indent="0" algn="ctr">
              <a:buNone/>
            </a:pPr>
            <a:r>
              <a:rPr lang="en-US" sz="2000" dirty="0" err="1"/>
              <a:t>scobb@scobb.net</a:t>
            </a:r>
            <a:endParaRPr lang="en-US" sz="2000" dirty="0"/>
          </a:p>
          <a:p>
            <a:pPr marL="0" indent="0" algn="ctr">
              <a:buNone/>
            </a:pPr>
            <a:r>
              <a:rPr lang="en-US" sz="2000" dirty="0" err="1"/>
              <a:t>linktr.ee</a:t>
            </a:r>
            <a:r>
              <a:rPr lang="en-US" sz="2000" dirty="0"/>
              <a:t>/</a:t>
            </a:r>
            <a:r>
              <a:rPr lang="en-US" sz="2000" dirty="0" err="1"/>
              <a:t>StephenCobb</a:t>
            </a:r>
            <a:endParaRPr lang="en-US" sz="2000" dirty="0"/>
          </a:p>
          <a:p>
            <a:pPr marL="0" indent="0" algn="ctr">
              <a:buNone/>
            </a:pPr>
            <a:r>
              <a:rPr lang="en-US" sz="2000" dirty="0" err="1"/>
              <a:t>linkedin.com</a:t>
            </a:r>
            <a:r>
              <a:rPr lang="en-US" sz="2000" dirty="0"/>
              <a:t>/in/</a:t>
            </a:r>
            <a:r>
              <a:rPr lang="en-US" sz="2000" dirty="0" err="1"/>
              <a:t>stephencobb</a:t>
            </a: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lnSpc>
                <a:spcPct val="120000"/>
              </a:lnSpc>
              <a:buNone/>
            </a:pPr>
            <a:endParaRPr lang="en-US" sz="1800" dirty="0">
              <a:solidFill>
                <a:srgbClr val="00B0F0"/>
              </a:solidFill>
            </a:endParaRPr>
          </a:p>
          <a:p>
            <a:pPr marL="0" indent="0" algn="ctr">
              <a:lnSpc>
                <a:spcPct val="120000"/>
              </a:lnSpc>
              <a:buNone/>
            </a:pPr>
            <a:r>
              <a:rPr lang="en-US" sz="1800" dirty="0">
                <a:solidFill>
                  <a:srgbClr val="00B0F0"/>
                </a:solidFill>
              </a:rPr>
              <a:t>This presentation was aided and abetted by Chey Cobb, author of </a:t>
            </a:r>
            <a:r>
              <a:rPr lang="en-US" sz="1800" i="1" dirty="0">
                <a:solidFill>
                  <a:srgbClr val="00B0F0"/>
                </a:solidFill>
              </a:rPr>
              <a:t>Network Security for Dummies, </a:t>
            </a:r>
            <a:r>
              <a:rPr lang="en-US" sz="1800" dirty="0">
                <a:solidFill>
                  <a:srgbClr val="00B0F0"/>
                </a:solidFill>
              </a:rPr>
              <a:t>and one of the first female presenters at </a:t>
            </a:r>
            <a:r>
              <a:rPr lang="en-US" sz="1800" dirty="0" err="1">
                <a:solidFill>
                  <a:srgbClr val="00B0F0"/>
                </a:solidFill>
              </a:rPr>
              <a:t>BlackHat</a:t>
            </a:r>
            <a:endParaRPr lang="en-US" sz="1800" dirty="0">
              <a:solidFill>
                <a:srgbClr val="00B0F0"/>
              </a:solidFill>
            </a:endParaRPr>
          </a:p>
        </p:txBody>
      </p:sp>
      <p:pic>
        <p:nvPicPr>
          <p:cNvPr id="5" name="Picture 4">
            <a:extLst>
              <a:ext uri="{FF2B5EF4-FFF2-40B4-BE49-F238E27FC236}">
                <a16:creationId xmlns:a16="http://schemas.microsoft.com/office/drawing/2014/main" id="{2E7A0A55-3910-B164-15A2-3AC9221219F9}"/>
              </a:ext>
            </a:extLst>
          </p:cNvPr>
          <p:cNvPicPr>
            <a:picLocks noChangeAspect="1"/>
          </p:cNvPicPr>
          <p:nvPr/>
        </p:nvPicPr>
        <p:blipFill>
          <a:blip r:embed="rId3"/>
          <a:stretch>
            <a:fillRect/>
          </a:stretch>
        </p:blipFill>
        <p:spPr>
          <a:xfrm>
            <a:off x="1168961" y="2709489"/>
            <a:ext cx="9854078" cy="2934565"/>
          </a:xfrm>
          <a:prstGeom prst="rect">
            <a:avLst/>
          </a:prstGeom>
        </p:spPr>
      </p:pic>
    </p:spTree>
    <p:extLst>
      <p:ext uri="{BB962C8B-B14F-4D97-AF65-F5344CB8AC3E}">
        <p14:creationId xmlns:p14="http://schemas.microsoft.com/office/powerpoint/2010/main" val="2141510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4EBD8-F515-3110-978E-16AE9F04CA6C}"/>
              </a:ext>
            </a:extLst>
          </p:cNvPr>
          <p:cNvSpPr>
            <a:spLocks noGrp="1"/>
          </p:cNvSpPr>
          <p:nvPr>
            <p:ph type="title"/>
          </p:nvPr>
        </p:nvSpPr>
        <p:spPr/>
        <p:txBody>
          <a:bodyPr/>
          <a:lstStyle/>
          <a:p>
            <a:r>
              <a:rPr lang="en-US" dirty="0">
                <a:solidFill>
                  <a:schemeClr val="bg1"/>
                </a:solidFill>
              </a:rPr>
              <a:t>URL for slides and related content:</a:t>
            </a:r>
          </a:p>
        </p:txBody>
      </p:sp>
      <p:sp>
        <p:nvSpPr>
          <p:cNvPr id="3" name="Content Placeholder 2">
            <a:extLst>
              <a:ext uri="{FF2B5EF4-FFF2-40B4-BE49-F238E27FC236}">
                <a16:creationId xmlns:a16="http://schemas.microsoft.com/office/drawing/2014/main" id="{B3C61CA3-E7FA-B9DF-B853-54575B132449}"/>
              </a:ext>
            </a:extLst>
          </p:cNvPr>
          <p:cNvSpPr>
            <a:spLocks noGrp="1"/>
          </p:cNvSpPr>
          <p:nvPr>
            <p:ph idx="1"/>
          </p:nvPr>
        </p:nvSpPr>
        <p:spPr>
          <a:xfrm>
            <a:off x="838200" y="1625599"/>
            <a:ext cx="10515600" cy="3072862"/>
          </a:xfrm>
        </p:spPr>
        <p:txBody>
          <a:bodyPr>
            <a:normAutofit/>
          </a:bodyPr>
          <a:lstStyle/>
          <a:p>
            <a:r>
              <a:rPr lang="en-US" sz="3200" dirty="0">
                <a:solidFill>
                  <a:schemeClr val="bg1"/>
                </a:solidFill>
              </a:rPr>
              <a:t>Slides for this talk: PowerPoint file</a:t>
            </a:r>
          </a:p>
          <a:p>
            <a:r>
              <a:rPr lang="en-US" sz="3200" dirty="0">
                <a:solidFill>
                  <a:schemeClr val="bg1"/>
                </a:solidFill>
              </a:rPr>
              <a:t>Law journal article: Problems with cybercrime metrics</a:t>
            </a:r>
          </a:p>
          <a:p>
            <a:r>
              <a:rPr lang="en-US" sz="3200" dirty="0" err="1">
                <a:solidFill>
                  <a:schemeClr val="bg1"/>
                </a:solidFill>
              </a:rPr>
              <a:t>APWG.eu</a:t>
            </a:r>
            <a:r>
              <a:rPr lang="en-US" sz="3200" dirty="0">
                <a:solidFill>
                  <a:schemeClr val="bg1"/>
                </a:solidFill>
              </a:rPr>
              <a:t> talk: Cybercrime as public health crisis (YouTube)</a:t>
            </a:r>
          </a:p>
          <a:p>
            <a:r>
              <a:rPr lang="en-US" sz="3200" dirty="0">
                <a:solidFill>
                  <a:schemeClr val="bg1"/>
                </a:solidFill>
              </a:rPr>
              <a:t>Dark Reading article: Cybercrime as public health crisis </a:t>
            </a:r>
          </a:p>
          <a:p>
            <a:r>
              <a:rPr lang="en-US" sz="3200" dirty="0">
                <a:solidFill>
                  <a:schemeClr val="bg1"/>
                </a:solidFill>
              </a:rPr>
              <a:t>Medium in-depth article: Duty of care for online access</a:t>
            </a:r>
          </a:p>
          <a:p>
            <a:endParaRPr lang="en-US" sz="3200" dirty="0">
              <a:solidFill>
                <a:schemeClr val="accent3">
                  <a:lumMod val="60000"/>
                  <a:lumOff val="40000"/>
                </a:schemeClr>
              </a:solidFill>
            </a:endParaRPr>
          </a:p>
        </p:txBody>
      </p:sp>
      <p:sp>
        <p:nvSpPr>
          <p:cNvPr id="4" name="TextBox 3">
            <a:extLst>
              <a:ext uri="{FF2B5EF4-FFF2-40B4-BE49-F238E27FC236}">
                <a16:creationId xmlns:a16="http://schemas.microsoft.com/office/drawing/2014/main" id="{1801CD29-42AD-C70D-7FBB-E1D894DB53F9}"/>
              </a:ext>
            </a:extLst>
          </p:cNvPr>
          <p:cNvSpPr txBox="1"/>
          <p:nvPr/>
        </p:nvSpPr>
        <p:spPr>
          <a:xfrm>
            <a:off x="2063885" y="4698461"/>
            <a:ext cx="8064229" cy="830997"/>
          </a:xfrm>
          <a:prstGeom prst="rect">
            <a:avLst/>
          </a:prstGeom>
          <a:noFill/>
        </p:spPr>
        <p:txBody>
          <a:bodyPr wrap="square" rtlCol="0">
            <a:spAutoFit/>
          </a:bodyPr>
          <a:lstStyle/>
          <a:p>
            <a:pPr algn="ctr"/>
            <a:r>
              <a:rPr lang="en-US" sz="4800" dirty="0">
                <a:solidFill>
                  <a:schemeClr val="bg1"/>
                </a:solidFill>
              </a:rPr>
              <a:t>https://</a:t>
            </a:r>
            <a:r>
              <a:rPr lang="en-US" sz="4800" dirty="0" err="1">
                <a:solidFill>
                  <a:schemeClr val="bg1"/>
                </a:solidFill>
              </a:rPr>
              <a:t>tinyurl.com</a:t>
            </a:r>
            <a:r>
              <a:rPr lang="en-US" sz="4800" dirty="0">
                <a:solidFill>
                  <a:schemeClr val="bg1"/>
                </a:solidFill>
              </a:rPr>
              <a:t>/</a:t>
            </a:r>
            <a:r>
              <a:rPr lang="en-US" sz="4800" dirty="0" err="1">
                <a:solidFill>
                  <a:schemeClr val="bg1"/>
                </a:solidFill>
              </a:rPr>
              <a:t>cyberharm</a:t>
            </a:r>
            <a:endParaRPr lang="en-US" sz="4800" dirty="0"/>
          </a:p>
        </p:txBody>
      </p:sp>
    </p:spTree>
    <p:extLst>
      <p:ext uri="{BB962C8B-B14F-4D97-AF65-F5344CB8AC3E}">
        <p14:creationId xmlns:p14="http://schemas.microsoft.com/office/powerpoint/2010/main" val="3175358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63B9014-75DA-4C3E-2F83-BA5001B100A4}"/>
              </a:ext>
            </a:extLst>
          </p:cNvPr>
          <p:cNvPicPr>
            <a:picLocks noChangeAspect="1"/>
          </p:cNvPicPr>
          <p:nvPr/>
        </p:nvPicPr>
        <p:blipFill>
          <a:blip r:embed="rId3"/>
          <a:stretch>
            <a:fillRect/>
          </a:stretch>
        </p:blipFill>
        <p:spPr>
          <a:xfrm>
            <a:off x="1566750" y="1464686"/>
            <a:ext cx="9058499" cy="5114208"/>
          </a:xfrm>
          <a:prstGeom prst="rect">
            <a:avLst/>
          </a:prstGeom>
        </p:spPr>
      </p:pic>
      <p:sp>
        <p:nvSpPr>
          <p:cNvPr id="18" name="TextBox 17">
            <a:extLst>
              <a:ext uri="{FF2B5EF4-FFF2-40B4-BE49-F238E27FC236}">
                <a16:creationId xmlns:a16="http://schemas.microsoft.com/office/drawing/2014/main" id="{E6E18A17-6664-1610-3EE2-7E2898F931A2}"/>
              </a:ext>
            </a:extLst>
          </p:cNvPr>
          <p:cNvSpPr txBox="1"/>
          <p:nvPr/>
        </p:nvSpPr>
        <p:spPr>
          <a:xfrm>
            <a:off x="4685794" y="5365023"/>
            <a:ext cx="3631122" cy="954107"/>
          </a:xfrm>
          <a:prstGeom prst="rect">
            <a:avLst/>
          </a:prstGeom>
          <a:noFill/>
        </p:spPr>
        <p:txBody>
          <a:bodyPr wrap="none" rtlCol="0">
            <a:spAutoFit/>
          </a:bodyPr>
          <a:lstStyle/>
          <a:p>
            <a:pPr algn="ctr"/>
            <a:r>
              <a:rPr lang="en-US" sz="2800" b="1" dirty="0"/>
              <a:t>1980</a:t>
            </a:r>
          </a:p>
          <a:p>
            <a:pPr algn="ctr"/>
            <a:r>
              <a:rPr lang="en-US" sz="2800" b="1" dirty="0"/>
              <a:t>IBM 3033 MAINFRAME</a:t>
            </a:r>
          </a:p>
        </p:txBody>
      </p:sp>
      <p:pic>
        <p:nvPicPr>
          <p:cNvPr id="13" name="Picture 12">
            <a:extLst>
              <a:ext uri="{FF2B5EF4-FFF2-40B4-BE49-F238E27FC236}">
                <a16:creationId xmlns:a16="http://schemas.microsoft.com/office/drawing/2014/main" id="{C08E1C2F-90E0-FE66-5B1E-2DDF3C1A765E}"/>
              </a:ext>
            </a:extLst>
          </p:cNvPr>
          <p:cNvPicPr>
            <a:picLocks noChangeAspect="1"/>
          </p:cNvPicPr>
          <p:nvPr/>
        </p:nvPicPr>
        <p:blipFill>
          <a:blip r:embed="rId4"/>
          <a:stretch>
            <a:fillRect/>
          </a:stretch>
        </p:blipFill>
        <p:spPr>
          <a:xfrm>
            <a:off x="1463389" y="1179916"/>
            <a:ext cx="9161860" cy="5411282"/>
          </a:xfrm>
          <a:prstGeom prst="rect">
            <a:avLst/>
          </a:prstGeom>
        </p:spPr>
      </p:pic>
      <p:sp>
        <p:nvSpPr>
          <p:cNvPr id="2" name="Title 1">
            <a:extLst>
              <a:ext uri="{FF2B5EF4-FFF2-40B4-BE49-F238E27FC236}">
                <a16:creationId xmlns:a16="http://schemas.microsoft.com/office/drawing/2014/main" id="{AD208E54-490F-0471-C40B-BAFF1FF10004}"/>
              </a:ext>
            </a:extLst>
          </p:cNvPr>
          <p:cNvSpPr>
            <a:spLocks noGrp="1"/>
          </p:cNvSpPr>
          <p:nvPr>
            <p:ph type="title"/>
          </p:nvPr>
        </p:nvSpPr>
        <p:spPr/>
        <p:txBody>
          <a:bodyPr/>
          <a:lstStyle/>
          <a:p>
            <a:r>
              <a:rPr lang="en-US" dirty="0"/>
              <a:t>Multiple frontlines, evolving over time</a:t>
            </a:r>
          </a:p>
        </p:txBody>
      </p:sp>
      <p:sp>
        <p:nvSpPr>
          <p:cNvPr id="16" name="TextBox 15">
            <a:extLst>
              <a:ext uri="{FF2B5EF4-FFF2-40B4-BE49-F238E27FC236}">
                <a16:creationId xmlns:a16="http://schemas.microsoft.com/office/drawing/2014/main" id="{0735EC06-F6E1-1286-DBBA-F837658F51BF}"/>
              </a:ext>
            </a:extLst>
          </p:cNvPr>
          <p:cNvSpPr txBox="1"/>
          <p:nvPr/>
        </p:nvSpPr>
        <p:spPr>
          <a:xfrm>
            <a:off x="1886248" y="1587393"/>
            <a:ext cx="2943050" cy="1938992"/>
          </a:xfrm>
          <a:prstGeom prst="rect">
            <a:avLst/>
          </a:prstGeom>
          <a:noFill/>
        </p:spPr>
        <p:txBody>
          <a:bodyPr wrap="none" rtlCol="0">
            <a:spAutoFit/>
          </a:bodyPr>
          <a:lstStyle/>
          <a:p>
            <a:r>
              <a:rPr lang="en-US" sz="2400" b="1" dirty="0"/>
              <a:t>1982 IBM PC</a:t>
            </a:r>
            <a:endParaRPr lang="en-US" sz="2400" dirty="0"/>
          </a:p>
          <a:p>
            <a:r>
              <a:rPr lang="en-US" sz="2400" dirty="0"/>
              <a:t>64 KB RAM, DISPLAY</a:t>
            </a:r>
          </a:p>
          <a:p>
            <a:r>
              <a:rPr lang="en-US" sz="2400" dirty="0"/>
              <a:t>2 x 320KB DRIVES</a:t>
            </a:r>
          </a:p>
          <a:p>
            <a:r>
              <a:rPr lang="en-US" sz="2400" dirty="0"/>
              <a:t>DOT MATRIX PRINTER</a:t>
            </a:r>
          </a:p>
          <a:p>
            <a:r>
              <a:rPr lang="en-US" sz="2400" dirty="0"/>
              <a:t>PRICE: </a:t>
            </a:r>
            <a:r>
              <a:rPr lang="en-US" sz="2400" b="1" dirty="0"/>
              <a:t>$3,480</a:t>
            </a:r>
          </a:p>
        </p:txBody>
      </p:sp>
      <p:sp>
        <p:nvSpPr>
          <p:cNvPr id="17" name="TextBox 16">
            <a:extLst>
              <a:ext uri="{FF2B5EF4-FFF2-40B4-BE49-F238E27FC236}">
                <a16:creationId xmlns:a16="http://schemas.microsoft.com/office/drawing/2014/main" id="{E42D3743-AD0D-A454-8550-D12EAC3555A0}"/>
              </a:ext>
            </a:extLst>
          </p:cNvPr>
          <p:cNvSpPr txBox="1"/>
          <p:nvPr/>
        </p:nvSpPr>
        <p:spPr>
          <a:xfrm>
            <a:off x="7682726" y="2695388"/>
            <a:ext cx="2623026" cy="830997"/>
          </a:xfrm>
          <a:prstGeom prst="rect">
            <a:avLst/>
          </a:prstGeom>
          <a:noFill/>
        </p:spPr>
        <p:txBody>
          <a:bodyPr wrap="none" rtlCol="0">
            <a:spAutoFit/>
          </a:bodyPr>
          <a:lstStyle/>
          <a:p>
            <a:pPr algn="r"/>
            <a:r>
              <a:rPr lang="en-US" sz="2400" dirty="0"/>
              <a:t>IN TODAY’S MONEY</a:t>
            </a:r>
          </a:p>
          <a:p>
            <a:pPr algn="r"/>
            <a:r>
              <a:rPr lang="en-US" sz="2400" b="1" dirty="0"/>
              <a:t>$11,343</a:t>
            </a:r>
          </a:p>
        </p:txBody>
      </p:sp>
      <p:sp>
        <p:nvSpPr>
          <p:cNvPr id="19" name="Oval 18">
            <a:extLst>
              <a:ext uri="{FF2B5EF4-FFF2-40B4-BE49-F238E27FC236}">
                <a16:creationId xmlns:a16="http://schemas.microsoft.com/office/drawing/2014/main" id="{80A2FC02-83CE-05F3-73FB-143BD4AF1A65}"/>
              </a:ext>
            </a:extLst>
          </p:cNvPr>
          <p:cNvSpPr/>
          <p:nvPr/>
        </p:nvSpPr>
        <p:spPr>
          <a:xfrm flipH="1">
            <a:off x="2857517" y="2637664"/>
            <a:ext cx="6136722" cy="3919391"/>
          </a:xfrm>
          <a:prstGeom prst="ellipse">
            <a:avLst/>
          </a:prstGeom>
          <a:noFill/>
          <a:ln w="76200">
            <a:solidFill>
              <a:srgbClr val="FF0000"/>
            </a:solidFill>
            <a:prstDash val="sysDash"/>
            <a:extLst>
              <a:ext uri="{C807C97D-BFC1-408E-A445-0C87EB9F89A2}">
                <ask:lineSketchStyleProps xmlns:ask="http://schemas.microsoft.com/office/drawing/2018/sketchyshapes">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944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6" grpId="0"/>
      <p:bldP spid="17"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08E54-490F-0471-C40B-BAFF1FF10004}"/>
              </a:ext>
            </a:extLst>
          </p:cNvPr>
          <p:cNvSpPr>
            <a:spLocks noGrp="1"/>
          </p:cNvSpPr>
          <p:nvPr>
            <p:ph type="title"/>
          </p:nvPr>
        </p:nvSpPr>
        <p:spPr/>
        <p:txBody>
          <a:bodyPr/>
          <a:lstStyle/>
          <a:p>
            <a:r>
              <a:rPr lang="en-US" dirty="0"/>
              <a:t>Multiple frontlines, evolving over time</a:t>
            </a:r>
          </a:p>
        </p:txBody>
      </p:sp>
      <p:sp>
        <p:nvSpPr>
          <p:cNvPr id="3" name="Content Placeholder 2">
            <a:extLst>
              <a:ext uri="{FF2B5EF4-FFF2-40B4-BE49-F238E27FC236}">
                <a16:creationId xmlns:a16="http://schemas.microsoft.com/office/drawing/2014/main" id="{273DEEDE-F8C3-B056-5C0A-3BF54DB480BE}"/>
              </a:ext>
            </a:extLst>
          </p:cNvPr>
          <p:cNvSpPr>
            <a:spLocks noGrp="1"/>
          </p:cNvSpPr>
          <p:nvPr>
            <p:ph idx="1"/>
          </p:nvPr>
        </p:nvSpPr>
        <p:spPr>
          <a:xfrm>
            <a:off x="551286" y="1458791"/>
            <a:ext cx="11260500" cy="5276083"/>
          </a:xfrm>
        </p:spPr>
        <p:txBody>
          <a:bodyPr>
            <a:normAutofit/>
          </a:bodyPr>
          <a:lstStyle/>
          <a:p>
            <a:r>
              <a:rPr lang="en-US" dirty="0"/>
              <a:t>IBM PC takes world by storm – Cobb’s Guide to PC &amp; LAN Security (1992)</a:t>
            </a:r>
          </a:p>
          <a:p>
            <a:r>
              <a:rPr lang="en-US" dirty="0"/>
              <a:t>Internet takes world by storm – Firewall articles, classes (1996)</a:t>
            </a:r>
          </a:p>
          <a:p>
            <a:r>
              <a:rPr lang="en-US" dirty="0"/>
              <a:t>E-commerce takes world by storm – Whitepapers, seminars (1996)</a:t>
            </a:r>
          </a:p>
          <a:p>
            <a:r>
              <a:rPr lang="en-US" dirty="0"/>
              <a:t>Demand for cybersecurity skills surges – Founded a cybersecurity startup</a:t>
            </a:r>
          </a:p>
          <a:p>
            <a:r>
              <a:rPr lang="en-US" dirty="0"/>
              <a:t>Demand for data privacy skills surges – Founded a data privacy startup</a:t>
            </a:r>
          </a:p>
          <a:p>
            <a:r>
              <a:rPr lang="en-US" dirty="0"/>
              <a:t>Fear of cybersecurity skills gap grows – MSc dissertation (2016)</a:t>
            </a:r>
          </a:p>
          <a:p>
            <a:r>
              <a:rPr lang="en-US" dirty="0"/>
              <a:t>Digitally enabled fraud skyrockets – Study cause and effects of cybercrime </a:t>
            </a:r>
          </a:p>
          <a:p>
            <a:r>
              <a:rPr lang="en-US" dirty="0"/>
              <a:t>Left ESET in 2019, became carer, researching digital fraud’s personal impact</a:t>
            </a:r>
          </a:p>
          <a:p>
            <a:r>
              <a:rPr lang="en-US" b="1" dirty="0"/>
              <a:t>Basically, 30 years urging people to take cybersecurity and cybercrime</a:t>
            </a:r>
            <a:br>
              <a:rPr lang="en-US" b="1" dirty="0"/>
            </a:br>
            <a:r>
              <a:rPr lang="en-US" b="1" dirty="0"/>
              <a:t>a lot more seriously than they have </a:t>
            </a:r>
            <a:r>
              <a:rPr lang="en-US" b="1" i="1" dirty="0"/>
              <a:t>so far</a:t>
            </a:r>
          </a:p>
        </p:txBody>
      </p:sp>
    </p:spTree>
    <p:extLst>
      <p:ext uri="{BB962C8B-B14F-4D97-AF65-F5344CB8AC3E}">
        <p14:creationId xmlns:p14="http://schemas.microsoft.com/office/powerpoint/2010/main" val="86695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F04BA8-BE33-5CE5-3A27-0E4F60C4779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1724896" y="417051"/>
            <a:ext cx="9035844" cy="6023896"/>
          </a:xfrm>
          <a:prstGeom prst="rect">
            <a:avLst/>
          </a:prstGeom>
        </p:spPr>
      </p:pic>
    </p:spTree>
    <p:extLst>
      <p:ext uri="{BB962C8B-B14F-4D97-AF65-F5344CB8AC3E}">
        <p14:creationId xmlns:p14="http://schemas.microsoft.com/office/powerpoint/2010/main" val="1429091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0906AB-25AF-4F8C-15DF-862620BC3D6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9000"/>
                    </a14:imgEffect>
                    <a14:imgEffect>
                      <a14:brightnessContrast bright="17000"/>
                    </a14:imgEffect>
                  </a14:imgLayer>
                </a14:imgProps>
              </a:ext>
            </a:extLst>
          </a:blip>
          <a:stretch>
            <a:fillRect/>
          </a:stretch>
        </p:blipFill>
        <p:spPr>
          <a:xfrm>
            <a:off x="1748862" y="433029"/>
            <a:ext cx="8987912" cy="5991941"/>
          </a:xfrm>
          <a:prstGeom prst="rect">
            <a:avLst/>
          </a:prstGeom>
        </p:spPr>
      </p:pic>
    </p:spTree>
    <p:extLst>
      <p:ext uri="{BB962C8B-B14F-4D97-AF65-F5344CB8AC3E}">
        <p14:creationId xmlns:p14="http://schemas.microsoft.com/office/powerpoint/2010/main" val="1667644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6B5ED4-81CC-A342-D3CE-37591BBB81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Layer>
                </a14:imgProps>
              </a:ext>
            </a:extLst>
          </a:blip>
          <a:stretch>
            <a:fillRect/>
          </a:stretch>
        </p:blipFill>
        <p:spPr>
          <a:xfrm>
            <a:off x="1748862" y="433028"/>
            <a:ext cx="8987913" cy="5991942"/>
          </a:xfrm>
          <a:prstGeom prst="rect">
            <a:avLst/>
          </a:prstGeom>
        </p:spPr>
      </p:pic>
    </p:spTree>
    <p:extLst>
      <p:ext uri="{BB962C8B-B14F-4D97-AF65-F5344CB8AC3E}">
        <p14:creationId xmlns:p14="http://schemas.microsoft.com/office/powerpoint/2010/main" val="2624377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3BD3C6-A02C-4B2A-083F-0FB0DC7AF15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7000"/>
                    </a14:imgEffect>
                  </a14:imgLayer>
                </a14:imgProps>
              </a:ext>
            </a:extLst>
          </a:blip>
          <a:stretch>
            <a:fillRect/>
          </a:stretch>
        </p:blipFill>
        <p:spPr>
          <a:xfrm>
            <a:off x="1724896" y="417051"/>
            <a:ext cx="8987912" cy="5991941"/>
          </a:xfrm>
          <a:prstGeom prst="rect">
            <a:avLst/>
          </a:prstGeom>
        </p:spPr>
      </p:pic>
    </p:spTree>
    <p:extLst>
      <p:ext uri="{BB962C8B-B14F-4D97-AF65-F5344CB8AC3E}">
        <p14:creationId xmlns:p14="http://schemas.microsoft.com/office/powerpoint/2010/main" val="2261314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106275</TotalTime>
  <Words>3299</Words>
  <Application>Microsoft Macintosh PowerPoint</Application>
  <PresentationFormat>Widescreen</PresentationFormat>
  <Paragraphs>297</Paragraphs>
  <Slides>37</Slides>
  <Notes>36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Acta</vt:lpstr>
      <vt:lpstr>Arial</vt:lpstr>
      <vt:lpstr>Calibri</vt:lpstr>
      <vt:lpstr>Calibri Light</vt:lpstr>
      <vt:lpstr>Fredoka</vt:lpstr>
      <vt:lpstr>Google Sans</vt:lpstr>
      <vt:lpstr>Helvetica</vt:lpstr>
      <vt:lpstr>inherit</vt:lpstr>
      <vt:lpstr>LTUnivers</vt:lpstr>
      <vt:lpstr>source-serif-pro</vt:lpstr>
      <vt:lpstr>Office Theme</vt:lpstr>
      <vt:lpstr>From Frontlines to Lifelines: How reducing cybercrime would make life healthier for us all</vt:lpstr>
      <vt:lpstr>THE BIG PICTURE</vt:lpstr>
      <vt:lpstr>Not my first time speaking in Copenhagen</vt:lpstr>
      <vt:lpstr>Multiple frontlines, evolving over time</vt:lpstr>
      <vt:lpstr>Multiple frontlines, evolving over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Internet-online-digital-e-crime is rising, as is awareness that it causes harm that goes beyond monetary losses</vt:lpstr>
      <vt:lpstr>But it’s even worse than that… </vt:lpstr>
      <vt:lpstr>People tend to live shorter lives if they live in  neighbourhoods with higher crime rates</vt:lpstr>
      <vt:lpstr>Heart problems in high crime neighborhoods </vt:lpstr>
      <vt:lpstr>High crime neighborhoods are fattening</vt:lpstr>
      <vt:lpstr>Denmark has its own studies</vt:lpstr>
      <vt:lpstr>Neighborhood crime impacts mental health</vt:lpstr>
      <vt:lpstr>Higher crime = more cardiometabolic risk</vt:lpstr>
      <vt:lpstr>Meta-analysis of HCN studies confirms</vt:lpstr>
      <vt:lpstr>High crime neighborhood characteristics</vt:lpstr>
      <vt:lpstr>PowerPoint Presentation</vt:lpstr>
      <vt:lpstr>PowerPoint Presentation</vt:lpstr>
      <vt:lpstr>Online: a high crime neighborhood you can’t leave?</vt:lpstr>
      <vt:lpstr>If online is unhealthy and hard to avoid, What are the implications?</vt:lpstr>
      <vt:lpstr>Chance for cybersecurity research to grab attention</vt:lpstr>
      <vt:lpstr>The Exposome Concept</vt:lpstr>
      <vt:lpstr>The Online Exposome</vt:lpstr>
      <vt:lpstr>Research suggestions and approaches</vt:lpstr>
      <vt:lpstr>Research can lead to change</vt:lpstr>
      <vt:lpstr>From research to operations: Dudley, UK</vt:lpstr>
      <vt:lpstr>THE MAIN POINTS</vt:lpstr>
      <vt:lpstr>Tak!       Thank you!</vt:lpstr>
      <vt:lpstr>URL for slides and related content: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Frontlines to Lifelines: How reducing cybercrime would make life healthier for us all</dc:title>
  <dc:subject>Health harms due to cybercrime</dc:subject>
  <dc:creator>Stephen Cobb</dc:creator>
  <cp:keywords>cybercrime health cybersecurity cyberharm online</cp:keywords>
  <dc:description/>
  <cp:lastModifiedBy>Stephen Cobb</cp:lastModifiedBy>
  <cp:revision>80</cp:revision>
  <dcterms:created xsi:type="dcterms:W3CDTF">2024-04-19T16:35:00Z</dcterms:created>
  <dcterms:modified xsi:type="dcterms:W3CDTF">2024-10-20T10:11:15Z</dcterms:modified>
  <cp:category/>
</cp:coreProperties>
</file>